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4" r:id="rId6"/>
    <p:sldId id="265" r:id="rId7"/>
    <p:sldId id="266" r:id="rId8"/>
    <p:sldId id="267" r:id="rId9"/>
    <p:sldId id="269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6" r:id="rId19"/>
  </p:sldIdLst>
  <p:sldSz cx="9144000" cy="5143500" type="screen16x9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" userDrawn="1">
          <p15:clr>
            <a:srgbClr val="A4A3A4"/>
          </p15:clr>
        </p15:guide>
        <p15:guide id="2" pos="27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8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46797" autoAdjust="0"/>
  </p:normalViewPr>
  <p:slideViewPr>
    <p:cSldViewPr snapToObjects="1">
      <p:cViewPr varScale="1">
        <p:scale>
          <a:sx n="135" d="100"/>
          <a:sy n="135" d="100"/>
        </p:scale>
        <p:origin x="424" y="160"/>
      </p:cViewPr>
      <p:guideLst>
        <p:guide orient="horz" pos="429"/>
        <p:guide pos="27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0012" cy="90012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8C5A-3F99-42EF-99F1-21B631DF9FB5}" type="datetimeFigureOut">
              <a:rPr lang="en-IN" smtClean="0"/>
              <a:t>20/04/23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A2F98-D020-4EA0-A572-DA965320C0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3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8C5A-3F99-42EF-99F1-21B631DF9FB5}" type="datetimeFigureOut">
              <a:rPr lang="en-IN" smtClean="0"/>
              <a:t>20/04/23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A2F98-D020-4EA0-A572-DA965320C0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697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8C5A-3F99-42EF-99F1-21B631DF9FB5}" type="datetimeFigureOut">
              <a:rPr lang="en-IN" smtClean="0"/>
              <a:t>20/04/23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A2F98-D020-4EA0-A572-DA965320C0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670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8C5A-3F99-42EF-99F1-21B631DF9FB5}" type="datetimeFigureOut">
              <a:rPr lang="en-IN" smtClean="0"/>
              <a:t>20/04/23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A2F98-D020-4EA0-A572-DA965320C0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408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8C5A-3F99-42EF-99F1-21B631DF9FB5}" type="datetimeFigureOut">
              <a:rPr lang="en-IN" smtClean="0"/>
              <a:t>20/04/23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A2F98-D020-4EA0-A572-DA965320C0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852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8C5A-3F99-42EF-99F1-21B631DF9FB5}" type="datetimeFigureOut">
              <a:rPr lang="en-IN" smtClean="0"/>
              <a:t>20/04/23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A2F98-D020-4EA0-A572-DA965320C0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013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8C5A-3F99-42EF-99F1-21B631DF9FB5}" type="datetimeFigureOut">
              <a:rPr lang="en-IN" smtClean="0"/>
              <a:t>20/04/23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A2F98-D020-4EA0-A572-DA965320C0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227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8C5A-3F99-42EF-99F1-21B631DF9FB5}" type="datetimeFigureOut">
              <a:rPr lang="en-IN" smtClean="0"/>
              <a:t>20/04/23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A2F98-D020-4EA0-A572-DA965320C0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608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8C5A-3F99-42EF-99F1-21B631DF9FB5}" type="datetimeFigureOut">
              <a:rPr lang="en-IN" smtClean="0"/>
              <a:t>20/04/23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A2F98-D020-4EA0-A572-DA965320C0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83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8C5A-3F99-42EF-99F1-21B631DF9FB5}" type="datetimeFigureOut">
              <a:rPr lang="en-IN" smtClean="0"/>
              <a:t>20/04/23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A2F98-D020-4EA0-A572-DA965320C0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225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8C5A-3F99-42EF-99F1-21B631DF9FB5}" type="datetimeFigureOut">
              <a:rPr lang="en-IN" smtClean="0"/>
              <a:t>20/04/23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A2F98-D020-4EA0-A572-DA965320C0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2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24" y="1215779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08C5A-3F99-42EF-99F1-21B631DF9FB5}" type="datetimeFigureOut">
              <a:rPr lang="en-IN" smtClean="0"/>
              <a:t>20/04/23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71760" y="4765032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A2F98-D020-4EA0-A572-DA965320C0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74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3" userDrawn="1">
          <p15:clr>
            <a:srgbClr val="F26B43"/>
          </p15:clr>
        </p15:guide>
        <p15:guide id="2" pos="1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199"/>
          <a:stretch/>
        </p:blipFill>
        <p:spPr bwMode="auto">
          <a:xfrm>
            <a:off x="-10630" y="0"/>
            <a:ext cx="9144000" cy="3538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8" y="1851670"/>
            <a:ext cx="9119872" cy="900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IN" sz="115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Britannic Bold" pitchFamily="34" charset="0"/>
              </a:rPr>
              <a:t>Employee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3147814"/>
            <a:ext cx="9144000" cy="19956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0152" y="4299942"/>
            <a:ext cx="3059831" cy="678104"/>
          </a:xfrm>
        </p:spPr>
        <p:txBody>
          <a:bodyPr>
            <a:noAutofit/>
          </a:bodyPr>
          <a:lstStyle/>
          <a:p>
            <a:pPr algn="r"/>
            <a:r>
              <a:rPr lang="en-IN" sz="24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Brush Script MT" pitchFamily="66" charset="0"/>
              </a:rPr>
              <a:t>Advaith</a:t>
            </a:r>
            <a:r>
              <a:rPr lang="en-IN" sz="3600" dirty="0">
                <a:solidFill>
                  <a:schemeClr val="bg1"/>
                </a:solidFill>
                <a:latin typeface="Brush Script MT" pitchFamily="66" charset="0"/>
              </a:rPr>
              <a:t> Achanta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3261798"/>
            <a:ext cx="9119872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96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Britannic Bold" pitchFamily="34" charset="0"/>
              </a:rPr>
              <a:t>Salary</a:t>
            </a:r>
            <a:r>
              <a:rPr lang="en-IN" sz="8800" dirty="0">
                <a:latin typeface="Britannic Bold" pitchFamily="34" charset="0"/>
              </a:rPr>
              <a:t> </a:t>
            </a:r>
            <a:r>
              <a:rPr lang="en-IN" sz="8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Britannic Bold" pitchFamily="34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005929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 flipH="1">
            <a:off x="-3154" y="-14082"/>
            <a:ext cx="7566098" cy="51661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-3117" y="6508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latin typeface="Britannic Bold" pitchFamily="34" charset="0"/>
              </a:rPr>
              <a:t>DATA COLLECTION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87B89-15CA-2746-AE66-1457E91181C2}"/>
              </a:ext>
            </a:extLst>
          </p:cNvPr>
          <p:cNvSpPr txBox="1"/>
          <p:nvPr/>
        </p:nvSpPr>
        <p:spPr>
          <a:xfrm>
            <a:off x="828080" y="1249637"/>
            <a:ext cx="2480598" cy="3676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Gabriola" pitchFamily="82" charset="0"/>
              </a:rPr>
              <a:t>10,00,000 records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Gabriola" pitchFamily="82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Gabriola" pitchFamily="82" charset="0"/>
              </a:rPr>
              <a:t>Total of 8 columns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Gabriola" pitchFamily="82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IN" sz="2000" i="1" dirty="0">
                <a:latin typeface="Gabriola" pitchFamily="82" charset="0"/>
              </a:rPr>
              <a:t>‘</a:t>
            </a:r>
            <a:r>
              <a:rPr lang="en-IN" sz="2000" i="1" dirty="0" err="1">
                <a:latin typeface="Gabriola" pitchFamily="82" charset="0"/>
              </a:rPr>
              <a:t>yearsExperience</a:t>
            </a:r>
            <a:r>
              <a:rPr lang="en-IN" sz="2000" i="1" dirty="0">
                <a:latin typeface="Gabriola" pitchFamily="82" charset="0"/>
              </a:rPr>
              <a:t>’ </a:t>
            </a:r>
            <a:r>
              <a:rPr lang="en-IN" sz="2000" dirty="0">
                <a:latin typeface="Gabriola" pitchFamily="82" charset="0"/>
              </a:rPr>
              <a:t>and </a:t>
            </a:r>
            <a:r>
              <a:rPr lang="en-IN" sz="2000" i="1" dirty="0">
                <a:latin typeface="Gabriola" pitchFamily="82" charset="0"/>
              </a:rPr>
              <a:t>‘</a:t>
            </a:r>
            <a:r>
              <a:rPr lang="en-IN" sz="2000" i="1" dirty="0" err="1">
                <a:latin typeface="Gabriola" pitchFamily="82" charset="0"/>
              </a:rPr>
              <a:t>milesFromMetropolis</a:t>
            </a:r>
            <a:r>
              <a:rPr lang="en-IN" sz="2000" i="1" dirty="0">
                <a:latin typeface="Gabriola" pitchFamily="82" charset="0"/>
              </a:rPr>
              <a:t>’ </a:t>
            </a:r>
            <a:r>
              <a:rPr lang="en-IN" sz="2000" dirty="0">
                <a:latin typeface="Gabriola" pitchFamily="82" charset="0"/>
              </a:rPr>
              <a:t>are numerical.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Gabriola" pitchFamily="82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Gabriola" pitchFamily="82" charset="0"/>
              </a:rPr>
              <a:t>No null values existed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306494-94D3-A94D-8940-A71F97E6F78D}"/>
              </a:ext>
            </a:extLst>
          </p:cNvPr>
          <p:cNvSpPr txBox="1"/>
          <p:nvPr/>
        </p:nvSpPr>
        <p:spPr>
          <a:xfrm>
            <a:off x="828080" y="293251"/>
            <a:ext cx="4304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ysClr val="windowText" lastClr="000000"/>
                </a:solidFill>
                <a:latin typeface="Britannic Bold" pitchFamily="34" charset="0"/>
              </a:rPr>
              <a:t>Data Collection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03FF66E-6252-7A44-8937-308969DD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678" y="1212192"/>
            <a:ext cx="4032595" cy="371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/>
        </p:nvSpPr>
        <p:spPr>
          <a:xfrm flipH="1">
            <a:off x="6418" y="-4855"/>
            <a:ext cx="8092532" cy="516611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Britannic Bold" panose="020B0903060703020204" pitchFamily="34" charset="77"/>
            </a:endParaRPr>
          </a:p>
        </p:txBody>
      </p:sp>
      <p:sp>
        <p:nvSpPr>
          <p:cNvPr id="26" name="Rectangle 25"/>
          <p:cNvSpPr/>
          <p:nvPr/>
        </p:nvSpPr>
        <p:spPr>
          <a:xfrm flipH="1">
            <a:off x="8092532" y="-7932"/>
            <a:ext cx="526434" cy="51661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 flipH="1">
            <a:off x="8617566" y="-7931"/>
            <a:ext cx="526434" cy="51661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0" y="-34671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ALGORITHMS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461F4-DB37-1642-8AD8-7E9E6C54CEF7}"/>
              </a:ext>
            </a:extLst>
          </p:cNvPr>
          <p:cNvSpPr txBox="1"/>
          <p:nvPr/>
        </p:nvSpPr>
        <p:spPr>
          <a:xfrm>
            <a:off x="2123907" y="2396537"/>
            <a:ext cx="4337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77"/>
              </a:rPr>
              <a:t>Random Forest</a:t>
            </a:r>
            <a:endParaRPr lang="en-US" dirty="0">
              <a:solidFill>
                <a:schemeClr val="bg1"/>
              </a:solidFill>
              <a:latin typeface="Britannic Bold" panose="020B0903060703020204" pitchFamily="34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71BF6B-FB24-1040-B2C5-214E0B09B6E0}"/>
              </a:ext>
            </a:extLst>
          </p:cNvPr>
          <p:cNvSpPr txBox="1"/>
          <p:nvPr/>
        </p:nvSpPr>
        <p:spPr>
          <a:xfrm>
            <a:off x="647391" y="3290229"/>
            <a:ext cx="7286433" cy="7217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Constructs multiple decision trees and combines their outputs to improve accuracy and reduce overfitting.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</p:txBody>
      </p:sp>
      <p:pic>
        <p:nvPicPr>
          <p:cNvPr id="40" name="Picture 39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FF2EF9C5-3EFD-DA47-9D9C-AA929B72B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7" t="22700" r="505" b="3095"/>
          <a:stretch/>
        </p:blipFill>
        <p:spPr bwMode="auto">
          <a:xfrm>
            <a:off x="647392" y="681498"/>
            <a:ext cx="892799" cy="892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EF71E264-44DD-F54A-A488-F565F0173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5" t="19913" r="57088" b="2459"/>
          <a:stretch/>
        </p:blipFill>
        <p:spPr bwMode="auto">
          <a:xfrm>
            <a:off x="7037424" y="681498"/>
            <a:ext cx="896401" cy="896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Linear Regression using Python. Linear Regression is usually the first… |  by Animesh Agarwal | Towards Data Science">
            <a:extLst>
              <a:ext uri="{FF2B5EF4-FFF2-40B4-BE49-F238E27FC236}">
                <a16:creationId xmlns:a16="http://schemas.microsoft.com/office/drawing/2014/main" id="{17662CE8-30A1-2C4F-80C8-CEB878656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5492751" y="681498"/>
            <a:ext cx="1187999" cy="1188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Random Forest vs Decision Tree | Which Is Right for You?">
            <a:extLst>
              <a:ext uri="{FF2B5EF4-FFF2-40B4-BE49-F238E27FC236}">
                <a16:creationId xmlns:a16="http://schemas.microsoft.com/office/drawing/2014/main" id="{5059021F-2597-3F42-928C-85BC31CE8A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0" r="16130"/>
          <a:stretch/>
        </p:blipFill>
        <p:spPr bwMode="auto">
          <a:xfrm>
            <a:off x="3526430" y="681498"/>
            <a:ext cx="1612799" cy="1612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6" descr="Breaking Down the Support Vector Machine (SVM) Algorithm | by Satyam Mishra  | Towards Data Science">
            <a:extLst>
              <a:ext uri="{FF2B5EF4-FFF2-40B4-BE49-F238E27FC236}">
                <a16:creationId xmlns:a16="http://schemas.microsoft.com/office/drawing/2014/main" id="{F6D34627-BC1B-CD44-8079-2F243CDCE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r="2381"/>
          <a:stretch/>
        </p:blipFill>
        <p:spPr bwMode="auto">
          <a:xfrm>
            <a:off x="1900730" y="681498"/>
            <a:ext cx="1188000" cy="1188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8091132" y="-11008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METHODOLOGY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17566" y="-11009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CONCLUSION</a:t>
            </a:r>
          </a:p>
        </p:txBody>
      </p:sp>
      <p:sp>
        <p:nvSpPr>
          <p:cNvPr id="20" name="Up Arrow Callout 19">
            <a:extLst>
              <a:ext uri="{FF2B5EF4-FFF2-40B4-BE49-F238E27FC236}">
                <a16:creationId xmlns:a16="http://schemas.microsoft.com/office/drawing/2014/main" id="{0E440D3D-4943-A04A-9A88-E183ED7C758A}"/>
              </a:ext>
            </a:extLst>
          </p:cNvPr>
          <p:cNvSpPr/>
          <p:nvPr/>
        </p:nvSpPr>
        <p:spPr>
          <a:xfrm>
            <a:off x="643960" y="3730761"/>
            <a:ext cx="7286433" cy="1093211"/>
          </a:xfrm>
          <a:prstGeom prst="upArrow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Gabriola" pitchFamily="82" charset="0"/>
              </a:rPr>
              <a:t>R-Squared – 0.71	RMSE – 20.28	MAE – 16.25</a:t>
            </a:r>
          </a:p>
        </p:txBody>
      </p:sp>
    </p:spTree>
    <p:extLst>
      <p:ext uri="{BB962C8B-B14F-4D97-AF65-F5344CB8AC3E}">
        <p14:creationId xmlns:p14="http://schemas.microsoft.com/office/powerpoint/2010/main" val="3462691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7" grpId="0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 flipH="1">
            <a:off x="0" y="-3672"/>
            <a:ext cx="8092532" cy="516611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Britannic Bold" panose="020B0903060703020204" pitchFamily="34" charset="7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-34671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ALGORITHMS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461F4-DB37-1642-8AD8-7E9E6C54CEF7}"/>
              </a:ext>
            </a:extLst>
          </p:cNvPr>
          <p:cNvSpPr txBox="1"/>
          <p:nvPr/>
        </p:nvSpPr>
        <p:spPr>
          <a:xfrm>
            <a:off x="3612254" y="2376765"/>
            <a:ext cx="1360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77"/>
              </a:rPr>
              <a:t>SVM</a:t>
            </a:r>
            <a:endParaRPr lang="en-US" dirty="0">
              <a:solidFill>
                <a:schemeClr val="bg1"/>
              </a:solidFill>
              <a:latin typeface="Britannic Bold" panose="020B0903060703020204" pitchFamily="34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71BF6B-FB24-1040-B2C5-214E0B09B6E0}"/>
              </a:ext>
            </a:extLst>
          </p:cNvPr>
          <p:cNvSpPr txBox="1"/>
          <p:nvPr/>
        </p:nvSpPr>
        <p:spPr>
          <a:xfrm>
            <a:off x="652521" y="3290229"/>
            <a:ext cx="7281303" cy="7217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A supervised learning algorithm that works by finding the optimal hyper-plane that separates the data into different classes.</a:t>
            </a:r>
            <a:endParaRPr lang="en-US" sz="2000" b="1" dirty="0">
              <a:solidFill>
                <a:schemeClr val="bg1"/>
              </a:solidFill>
              <a:latin typeface="Gabriola" pitchFamily="8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</p:txBody>
      </p:sp>
      <p:pic>
        <p:nvPicPr>
          <p:cNvPr id="20" name="Picture 4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62CDD7F1-2B3E-1947-9957-24195185D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5" t="19913" r="57088" b="2459"/>
          <a:stretch/>
        </p:blipFill>
        <p:spPr bwMode="auto">
          <a:xfrm>
            <a:off x="652521" y="681498"/>
            <a:ext cx="896401" cy="896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inear Regression using Python. Linear Regression is usually the first… |  by Animesh Agarwal | Towards Data Science">
            <a:extLst>
              <a:ext uri="{FF2B5EF4-FFF2-40B4-BE49-F238E27FC236}">
                <a16:creationId xmlns:a16="http://schemas.microsoft.com/office/drawing/2014/main" id="{5F6FB38C-56B1-0449-8BA9-EB7676FFB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7037426" y="681498"/>
            <a:ext cx="896399" cy="896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Random Forest vs Decision Tree | Which Is Right for You?">
            <a:extLst>
              <a:ext uri="{FF2B5EF4-FFF2-40B4-BE49-F238E27FC236}">
                <a16:creationId xmlns:a16="http://schemas.microsoft.com/office/drawing/2014/main" id="{FA8E3352-E276-4241-B8FA-34D1FEE47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0" r="16130"/>
          <a:stretch/>
        </p:blipFill>
        <p:spPr bwMode="auto">
          <a:xfrm>
            <a:off x="5497619" y="681498"/>
            <a:ext cx="1187999" cy="1188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Breaking Down the Support Vector Machine (SVM) Algorithm | by Satyam Mishra  | Towards Data Science">
            <a:extLst>
              <a:ext uri="{FF2B5EF4-FFF2-40B4-BE49-F238E27FC236}">
                <a16:creationId xmlns:a16="http://schemas.microsoft.com/office/drawing/2014/main" id="{16EF8B79-6784-C24C-9109-6A57F993A2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r="2381"/>
          <a:stretch/>
        </p:blipFill>
        <p:spPr bwMode="auto">
          <a:xfrm>
            <a:off x="3528259" y="681498"/>
            <a:ext cx="1612800" cy="1612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4B757EE8-D2B8-114A-B47A-33F6FFABB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7" t="22700" r="505" b="3095"/>
          <a:stretch/>
        </p:blipFill>
        <p:spPr bwMode="auto">
          <a:xfrm>
            <a:off x="1900730" y="681498"/>
            <a:ext cx="1187999" cy="1188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 flipH="1">
            <a:off x="8092532" y="-7932"/>
            <a:ext cx="526434" cy="51661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 flipH="1">
            <a:off x="8617566" y="-7931"/>
            <a:ext cx="526434" cy="51661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/>
          <p:cNvSpPr txBox="1"/>
          <p:nvPr/>
        </p:nvSpPr>
        <p:spPr>
          <a:xfrm>
            <a:off x="8617566" y="-11009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CONCLUSION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91132" y="0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METHODOLOGY</a:t>
            </a:r>
          </a:p>
        </p:txBody>
      </p:sp>
      <p:sp>
        <p:nvSpPr>
          <p:cNvPr id="15" name="Up Arrow Callout 14">
            <a:extLst>
              <a:ext uri="{FF2B5EF4-FFF2-40B4-BE49-F238E27FC236}">
                <a16:creationId xmlns:a16="http://schemas.microsoft.com/office/drawing/2014/main" id="{74A6A0E3-28F1-824B-9A87-F3B2393444B2}"/>
              </a:ext>
            </a:extLst>
          </p:cNvPr>
          <p:cNvSpPr/>
          <p:nvPr/>
        </p:nvSpPr>
        <p:spPr>
          <a:xfrm>
            <a:off x="643960" y="3730761"/>
            <a:ext cx="7286433" cy="1093211"/>
          </a:xfrm>
          <a:prstGeom prst="upArrow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Gabriola" pitchFamily="82" charset="0"/>
              </a:rPr>
              <a:t>R-Squared – 0.76	RMSE – 18.62	MAE – 15.16</a:t>
            </a:r>
          </a:p>
        </p:txBody>
      </p:sp>
    </p:spTree>
    <p:extLst>
      <p:ext uri="{BB962C8B-B14F-4D97-AF65-F5344CB8AC3E}">
        <p14:creationId xmlns:p14="http://schemas.microsoft.com/office/powerpoint/2010/main" val="326309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7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 flipH="1">
            <a:off x="8617566" y="-7931"/>
            <a:ext cx="526434" cy="51661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 flipH="1">
            <a:off x="5194" y="-11307"/>
            <a:ext cx="8618966" cy="51661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8617566" y="-11009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CONCLUSION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1400" y="0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METHODOLOGY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502B96-D027-D149-8BE8-9469E1F15590}"/>
              </a:ext>
            </a:extLst>
          </p:cNvPr>
          <p:cNvCxnSpPr/>
          <p:nvPr/>
        </p:nvCxnSpPr>
        <p:spPr>
          <a:xfrm>
            <a:off x="4323314" y="4198417"/>
            <a:ext cx="36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21ACF8E8-C051-0E42-8EE4-BBC1720A29A4}"/>
              </a:ext>
            </a:extLst>
          </p:cNvPr>
          <p:cNvSpPr/>
          <p:nvPr/>
        </p:nvSpPr>
        <p:spPr>
          <a:xfrm>
            <a:off x="3671881" y="3545345"/>
            <a:ext cx="1296000" cy="12960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8EE14DB-E843-AF4C-BEC3-105491D0C6D8}"/>
              </a:ext>
            </a:extLst>
          </p:cNvPr>
          <p:cNvSpPr/>
          <p:nvPr/>
        </p:nvSpPr>
        <p:spPr>
          <a:xfrm>
            <a:off x="5116059" y="4085806"/>
            <a:ext cx="216000" cy="2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730388-D508-054E-9360-869E779D215F}"/>
              </a:ext>
            </a:extLst>
          </p:cNvPr>
          <p:cNvSpPr/>
          <p:nvPr/>
        </p:nvSpPr>
        <p:spPr>
          <a:xfrm>
            <a:off x="6016804" y="4085806"/>
            <a:ext cx="216000" cy="2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3069A1A-41BE-294F-A289-5091C2275995}"/>
              </a:ext>
            </a:extLst>
          </p:cNvPr>
          <p:cNvSpPr/>
          <p:nvPr/>
        </p:nvSpPr>
        <p:spPr>
          <a:xfrm>
            <a:off x="6917549" y="4085806"/>
            <a:ext cx="216000" cy="2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E71BB7B-B768-5848-99B6-CAAF8EA7841C}"/>
              </a:ext>
            </a:extLst>
          </p:cNvPr>
          <p:cNvSpPr/>
          <p:nvPr/>
        </p:nvSpPr>
        <p:spPr>
          <a:xfrm>
            <a:off x="7818293" y="4090417"/>
            <a:ext cx="216000" cy="2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F9E469-64D6-694E-A7C2-67CF0A06F788}"/>
              </a:ext>
            </a:extLst>
          </p:cNvPr>
          <p:cNvSpPr txBox="1"/>
          <p:nvPr/>
        </p:nvSpPr>
        <p:spPr>
          <a:xfrm>
            <a:off x="3847406" y="3839402"/>
            <a:ext cx="934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abriola" pitchFamily="82" charset="0"/>
              </a:rPr>
              <a:t>Data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Gabriola" pitchFamily="82" charset="0"/>
              </a:rPr>
              <a:t>Cleaning</a:t>
            </a:r>
            <a:endParaRPr lang="en-US" b="1" dirty="0">
              <a:solidFill>
                <a:schemeClr val="bg1"/>
              </a:solidFill>
              <a:latin typeface="Gabriola" pitchFamily="8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D2E31C9-A1AF-B44E-AEE9-D6BFB6285910}"/>
              </a:ext>
            </a:extLst>
          </p:cNvPr>
          <p:cNvSpPr/>
          <p:nvPr/>
        </p:nvSpPr>
        <p:spPr>
          <a:xfrm>
            <a:off x="799599" y="236659"/>
            <a:ext cx="7020936" cy="31504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DD1AF7-14DB-F049-A979-EFD0E636239F}"/>
              </a:ext>
            </a:extLst>
          </p:cNvPr>
          <p:cNvSpPr txBox="1"/>
          <p:nvPr/>
        </p:nvSpPr>
        <p:spPr>
          <a:xfrm>
            <a:off x="1248148" y="933955"/>
            <a:ext cx="6143466" cy="16714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0" indent="-285750" algn="ctr">
              <a:buFont typeface="Arial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abriola" pitchFamily="82" charset="0"/>
              </a:rPr>
              <a:t>Combining Independent columns and Dependant column</a:t>
            </a:r>
          </a:p>
          <a:p>
            <a:pPr marL="285750" lvl="0" indent="-285750" algn="ctr">
              <a:buFont typeface="Arial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285750" lvl="0" indent="-285750" algn="ctr">
              <a:buFont typeface="Arial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abriola" pitchFamily="82" charset="0"/>
              </a:rPr>
              <a:t>Unnecessary Strings Removal</a:t>
            </a:r>
          </a:p>
          <a:p>
            <a:pPr marL="285750" lvl="0" indent="-285750" algn="ctr">
              <a:buFont typeface="Arial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285750" lvl="0" indent="-285750" algn="ctr">
              <a:buFont typeface="Arial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abriola" pitchFamily="82" charset="0"/>
              </a:rPr>
              <a:t>Outliers Detection &amp; Removal</a:t>
            </a:r>
          </a:p>
          <a:p>
            <a:pPr lvl="0" algn="ctr"/>
            <a:endParaRPr lang="en-IN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360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H="1">
            <a:off x="0" y="0"/>
            <a:ext cx="8618966" cy="51661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 26"/>
          <p:cNvSpPr/>
          <p:nvPr/>
        </p:nvSpPr>
        <p:spPr>
          <a:xfrm flipH="1">
            <a:off x="8617566" y="-7931"/>
            <a:ext cx="526434" cy="51661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/>
          <p:cNvSpPr txBox="1"/>
          <p:nvPr/>
        </p:nvSpPr>
        <p:spPr>
          <a:xfrm>
            <a:off x="8617566" y="-11009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CONCLUSION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1400" y="0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METHODOLOGY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502B96-D027-D149-8BE8-9469E1F15590}"/>
              </a:ext>
            </a:extLst>
          </p:cNvPr>
          <p:cNvCxnSpPr/>
          <p:nvPr/>
        </p:nvCxnSpPr>
        <p:spPr>
          <a:xfrm>
            <a:off x="3419832" y="4198417"/>
            <a:ext cx="36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21ACF8E8-C051-0E42-8EE4-BBC1720A29A4}"/>
              </a:ext>
            </a:extLst>
          </p:cNvPr>
          <p:cNvSpPr/>
          <p:nvPr/>
        </p:nvSpPr>
        <p:spPr>
          <a:xfrm>
            <a:off x="3311832" y="4085806"/>
            <a:ext cx="216000" cy="2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730388-D508-054E-9360-869E779D215F}"/>
              </a:ext>
            </a:extLst>
          </p:cNvPr>
          <p:cNvSpPr/>
          <p:nvPr/>
        </p:nvSpPr>
        <p:spPr>
          <a:xfrm>
            <a:off x="5113322" y="4085806"/>
            <a:ext cx="216000" cy="2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3069A1A-41BE-294F-A289-5091C2275995}"/>
              </a:ext>
            </a:extLst>
          </p:cNvPr>
          <p:cNvSpPr/>
          <p:nvPr/>
        </p:nvSpPr>
        <p:spPr>
          <a:xfrm>
            <a:off x="6014067" y="4085806"/>
            <a:ext cx="216000" cy="2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E71BB7B-B768-5848-99B6-CAAF8EA7841C}"/>
              </a:ext>
            </a:extLst>
          </p:cNvPr>
          <p:cNvSpPr/>
          <p:nvPr/>
        </p:nvSpPr>
        <p:spPr>
          <a:xfrm>
            <a:off x="6914811" y="4090417"/>
            <a:ext cx="216000" cy="2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8EE14DB-E843-AF4C-BEC3-105491D0C6D8}"/>
              </a:ext>
            </a:extLst>
          </p:cNvPr>
          <p:cNvSpPr/>
          <p:nvPr/>
        </p:nvSpPr>
        <p:spPr>
          <a:xfrm>
            <a:off x="3668570" y="3541799"/>
            <a:ext cx="1296000" cy="12960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BBCDD-DC23-E543-80AF-2E0F38A1E6D0}"/>
              </a:ext>
            </a:extLst>
          </p:cNvPr>
          <p:cNvSpPr txBox="1"/>
          <p:nvPr/>
        </p:nvSpPr>
        <p:spPr>
          <a:xfrm>
            <a:off x="4033338" y="4013751"/>
            <a:ext cx="56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abriola" pitchFamily="82" charset="0"/>
              </a:rPr>
              <a:t>EDA</a:t>
            </a:r>
            <a:endParaRPr lang="en-US" b="1" dirty="0">
              <a:solidFill>
                <a:schemeClr val="bg1"/>
              </a:solidFill>
              <a:latin typeface="Gabriola" pitchFamily="8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2BA710A-2860-0D4E-9AAF-C4C704533592}"/>
              </a:ext>
            </a:extLst>
          </p:cNvPr>
          <p:cNvSpPr/>
          <p:nvPr/>
        </p:nvSpPr>
        <p:spPr>
          <a:xfrm>
            <a:off x="799599" y="236659"/>
            <a:ext cx="7020936" cy="31504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7FD557-E56A-D346-AA97-2A715B23CF06}"/>
              </a:ext>
            </a:extLst>
          </p:cNvPr>
          <p:cNvSpPr txBox="1"/>
          <p:nvPr/>
        </p:nvSpPr>
        <p:spPr>
          <a:xfrm>
            <a:off x="1248148" y="630298"/>
            <a:ext cx="3053977" cy="23589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285750" lvl="0" indent="-285750" algn="ctr">
              <a:buFont typeface="Arial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abriola" pitchFamily="82" charset="0"/>
              </a:rPr>
              <a:t>Bar Plots</a:t>
            </a:r>
          </a:p>
          <a:p>
            <a:pPr marL="285750" lvl="0" indent="-285750" algn="ctr">
              <a:buFont typeface="Arial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abriola" pitchFamily="82" charset="0"/>
              </a:rPr>
              <a:t>Pie Charts</a:t>
            </a:r>
          </a:p>
          <a:p>
            <a:pPr marL="285750" lvl="0" indent="-285750" algn="ctr">
              <a:buFont typeface="Arial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abriola" pitchFamily="82" charset="0"/>
              </a:rPr>
              <a:t>Heat Map</a:t>
            </a:r>
          </a:p>
          <a:p>
            <a:pPr marL="285750" lvl="0" indent="-285750" algn="ctr">
              <a:buFont typeface="Arial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abriola" pitchFamily="82" charset="0"/>
              </a:rPr>
              <a:t>Top 10’s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</p:txBody>
      </p:sp>
      <p:pic>
        <p:nvPicPr>
          <p:cNvPr id="20" name="Picture 3" descr="C:\Users\HP\Desktop\Employee Salary Prediction\normal dist.png">
            <a:extLst>
              <a:ext uri="{FF2B5EF4-FFF2-40B4-BE49-F238E27FC236}">
                <a16:creationId xmlns:a16="http://schemas.microsoft.com/office/drawing/2014/main" id="{767FFCB7-6F0F-8A4E-8DEC-49D6B62B4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918" y="472665"/>
            <a:ext cx="3090298" cy="267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77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H="1">
            <a:off x="-1400" y="4635"/>
            <a:ext cx="8618966" cy="51661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 26"/>
          <p:cNvSpPr/>
          <p:nvPr/>
        </p:nvSpPr>
        <p:spPr>
          <a:xfrm flipH="1">
            <a:off x="8617566" y="-7931"/>
            <a:ext cx="526434" cy="51661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/>
          <p:cNvSpPr txBox="1"/>
          <p:nvPr/>
        </p:nvSpPr>
        <p:spPr>
          <a:xfrm>
            <a:off x="8617566" y="-11009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CONCLUSION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1400" y="0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METHODOLOGY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502B96-D027-D149-8BE8-9469E1F15590}"/>
              </a:ext>
            </a:extLst>
          </p:cNvPr>
          <p:cNvCxnSpPr/>
          <p:nvPr/>
        </p:nvCxnSpPr>
        <p:spPr>
          <a:xfrm>
            <a:off x="2519712" y="4198417"/>
            <a:ext cx="36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21ACF8E8-C051-0E42-8EE4-BBC1720A29A4}"/>
              </a:ext>
            </a:extLst>
          </p:cNvPr>
          <p:cNvSpPr/>
          <p:nvPr/>
        </p:nvSpPr>
        <p:spPr>
          <a:xfrm>
            <a:off x="2411712" y="4085806"/>
            <a:ext cx="216000" cy="2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8EE14DB-E843-AF4C-BEC3-105491D0C6D8}"/>
              </a:ext>
            </a:extLst>
          </p:cNvPr>
          <p:cNvSpPr/>
          <p:nvPr/>
        </p:nvSpPr>
        <p:spPr>
          <a:xfrm>
            <a:off x="3312457" y="4085806"/>
            <a:ext cx="216000" cy="2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3069A1A-41BE-294F-A289-5091C2275995}"/>
              </a:ext>
            </a:extLst>
          </p:cNvPr>
          <p:cNvSpPr/>
          <p:nvPr/>
        </p:nvSpPr>
        <p:spPr>
          <a:xfrm>
            <a:off x="5113947" y="4085806"/>
            <a:ext cx="216000" cy="2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E71BB7B-B768-5848-99B6-CAAF8EA7841C}"/>
              </a:ext>
            </a:extLst>
          </p:cNvPr>
          <p:cNvSpPr/>
          <p:nvPr/>
        </p:nvSpPr>
        <p:spPr>
          <a:xfrm>
            <a:off x="6014691" y="4090417"/>
            <a:ext cx="216000" cy="2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730388-D508-054E-9360-869E779D215F}"/>
              </a:ext>
            </a:extLst>
          </p:cNvPr>
          <p:cNvSpPr/>
          <p:nvPr/>
        </p:nvSpPr>
        <p:spPr>
          <a:xfrm>
            <a:off x="3669820" y="3542424"/>
            <a:ext cx="1296000" cy="12960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C0C30-B2C7-6145-ADEA-1F890DB21E3A}"/>
              </a:ext>
            </a:extLst>
          </p:cNvPr>
          <p:cNvSpPr txBox="1"/>
          <p:nvPr/>
        </p:nvSpPr>
        <p:spPr>
          <a:xfrm>
            <a:off x="3761173" y="3844474"/>
            <a:ext cx="1062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abriola" pitchFamily="82" charset="0"/>
              </a:rPr>
              <a:t>Data Pre-Processing</a:t>
            </a:r>
            <a:endParaRPr lang="en-US" b="1" dirty="0">
              <a:solidFill>
                <a:schemeClr val="bg1"/>
              </a:solidFill>
              <a:latin typeface="Gabriola" pitchFamily="8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308DB3-6D4C-6343-A67F-3308D927E23E}"/>
              </a:ext>
            </a:extLst>
          </p:cNvPr>
          <p:cNvSpPr/>
          <p:nvPr/>
        </p:nvSpPr>
        <p:spPr>
          <a:xfrm>
            <a:off x="799599" y="236659"/>
            <a:ext cx="7020936" cy="31504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D1552F-B3E8-2142-B21D-8A3A0FDD643D}"/>
              </a:ext>
            </a:extLst>
          </p:cNvPr>
          <p:cNvSpPr txBox="1"/>
          <p:nvPr/>
        </p:nvSpPr>
        <p:spPr>
          <a:xfrm>
            <a:off x="1127764" y="378821"/>
            <a:ext cx="3354224" cy="28775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Gabriola" pitchFamily="82" charset="0"/>
              </a:rPr>
              <a:t>Scaling: </a:t>
            </a:r>
            <a:r>
              <a:rPr lang="en-IN" sz="2000" dirty="0">
                <a:solidFill>
                  <a:schemeClr val="bg1"/>
                </a:solidFill>
                <a:latin typeface="Gabriola" pitchFamily="82" charset="0"/>
              </a:rPr>
              <a:t>Scaling data is the process of transforming numerical data to a specific range or distribution, typically between 0 and 1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Gabriola" pitchFamily="82" charset="0"/>
              </a:rPr>
              <a:t>Encoding: </a:t>
            </a:r>
            <a:r>
              <a:rPr lang="en-IN" sz="2000" dirty="0">
                <a:solidFill>
                  <a:schemeClr val="bg1"/>
                </a:solidFill>
                <a:latin typeface="Gabriola" pitchFamily="82" charset="0"/>
              </a:rPr>
              <a:t>Process of converting categorical data into a numerical format that can be used as input for machine learning models. </a:t>
            </a: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FC82ADA-34CE-3B4B-A5B0-5AF912310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b="50249"/>
          <a:stretch/>
        </p:blipFill>
        <p:spPr bwMode="auto">
          <a:xfrm>
            <a:off x="4823665" y="321450"/>
            <a:ext cx="2386875" cy="1533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8BC25AC5-D2A6-AC43-BC7C-869B08A66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" r="43467" b="40979"/>
          <a:stretch/>
        </p:blipFill>
        <p:spPr bwMode="auto">
          <a:xfrm>
            <a:off x="4823665" y="2028839"/>
            <a:ext cx="2386874" cy="1254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925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H="1">
            <a:off x="0" y="0"/>
            <a:ext cx="8618966" cy="51661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 flipH="1">
            <a:off x="8617566" y="-7931"/>
            <a:ext cx="526434" cy="51661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/>
          <p:cNvSpPr txBox="1"/>
          <p:nvPr/>
        </p:nvSpPr>
        <p:spPr>
          <a:xfrm>
            <a:off x="8617566" y="-11009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CONCLUSION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1400" y="0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METHODOLOGY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502B96-D027-D149-8BE8-9469E1F15590}"/>
              </a:ext>
            </a:extLst>
          </p:cNvPr>
          <p:cNvCxnSpPr/>
          <p:nvPr/>
        </p:nvCxnSpPr>
        <p:spPr>
          <a:xfrm>
            <a:off x="1619592" y="4198417"/>
            <a:ext cx="36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21ACF8E8-C051-0E42-8EE4-BBC1720A29A4}"/>
              </a:ext>
            </a:extLst>
          </p:cNvPr>
          <p:cNvSpPr/>
          <p:nvPr/>
        </p:nvSpPr>
        <p:spPr>
          <a:xfrm>
            <a:off x="1511592" y="4085806"/>
            <a:ext cx="216000" cy="2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8EE14DB-E843-AF4C-BEC3-105491D0C6D8}"/>
              </a:ext>
            </a:extLst>
          </p:cNvPr>
          <p:cNvSpPr/>
          <p:nvPr/>
        </p:nvSpPr>
        <p:spPr>
          <a:xfrm>
            <a:off x="2412337" y="4085806"/>
            <a:ext cx="216000" cy="2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730388-D508-054E-9360-869E779D215F}"/>
              </a:ext>
            </a:extLst>
          </p:cNvPr>
          <p:cNvSpPr/>
          <p:nvPr/>
        </p:nvSpPr>
        <p:spPr>
          <a:xfrm>
            <a:off x="3313082" y="4085806"/>
            <a:ext cx="216000" cy="2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E71BB7B-B768-5848-99B6-CAAF8EA7841C}"/>
              </a:ext>
            </a:extLst>
          </p:cNvPr>
          <p:cNvSpPr/>
          <p:nvPr/>
        </p:nvSpPr>
        <p:spPr>
          <a:xfrm>
            <a:off x="5114571" y="4090417"/>
            <a:ext cx="216000" cy="2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3069A1A-41BE-294F-A289-5091C2275995}"/>
              </a:ext>
            </a:extLst>
          </p:cNvPr>
          <p:cNvSpPr/>
          <p:nvPr/>
        </p:nvSpPr>
        <p:spPr>
          <a:xfrm>
            <a:off x="3671070" y="3543049"/>
            <a:ext cx="1296000" cy="12960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E37FEA-6168-D448-A751-5DE5B982F767}"/>
              </a:ext>
            </a:extLst>
          </p:cNvPr>
          <p:cNvSpPr txBox="1"/>
          <p:nvPr/>
        </p:nvSpPr>
        <p:spPr>
          <a:xfrm>
            <a:off x="3781433" y="3844474"/>
            <a:ext cx="1060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abriola" pitchFamily="82" charset="0"/>
              </a:rPr>
              <a:t>Data Modelling</a:t>
            </a:r>
            <a:endParaRPr lang="en-US" b="1" dirty="0">
              <a:solidFill>
                <a:schemeClr val="bg1"/>
              </a:solidFill>
              <a:latin typeface="Gabriola" pitchFamily="82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42A0F-49AE-2749-BBE9-2C000B7677DF}"/>
              </a:ext>
            </a:extLst>
          </p:cNvPr>
          <p:cNvSpPr/>
          <p:nvPr/>
        </p:nvSpPr>
        <p:spPr>
          <a:xfrm>
            <a:off x="799599" y="236659"/>
            <a:ext cx="7020936" cy="31504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63FF2D-641D-2240-8B12-B948EF495D64}"/>
              </a:ext>
            </a:extLst>
          </p:cNvPr>
          <p:cNvSpPr txBox="1"/>
          <p:nvPr/>
        </p:nvSpPr>
        <p:spPr>
          <a:xfrm>
            <a:off x="1248148" y="630298"/>
            <a:ext cx="6143466" cy="23589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abriola" pitchFamily="82" charset="0"/>
              </a:rPr>
              <a:t>The processed data is passed through various machine learning models as mentioned before to obtain metrics and predictions.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abriola" pitchFamily="82" charset="0"/>
              </a:rPr>
              <a:t>The algorithms were iterated with different combinations of train test split ratios, and the 80:20 train test split was chosen to be the best.  </a:t>
            </a: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855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H="1">
            <a:off x="0" y="0"/>
            <a:ext cx="8618966" cy="51661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/>
          <p:cNvSpPr txBox="1"/>
          <p:nvPr/>
        </p:nvSpPr>
        <p:spPr>
          <a:xfrm>
            <a:off x="-1400" y="0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METHODOLOGY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502B96-D027-D149-8BE8-9469E1F15590}"/>
              </a:ext>
            </a:extLst>
          </p:cNvPr>
          <p:cNvCxnSpPr/>
          <p:nvPr/>
        </p:nvCxnSpPr>
        <p:spPr>
          <a:xfrm>
            <a:off x="680997" y="4198417"/>
            <a:ext cx="36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21ACF8E8-C051-0E42-8EE4-BBC1720A29A4}"/>
              </a:ext>
            </a:extLst>
          </p:cNvPr>
          <p:cNvSpPr/>
          <p:nvPr/>
        </p:nvSpPr>
        <p:spPr>
          <a:xfrm>
            <a:off x="572997" y="4085806"/>
            <a:ext cx="216000" cy="2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8EE14DB-E843-AF4C-BEC3-105491D0C6D8}"/>
              </a:ext>
            </a:extLst>
          </p:cNvPr>
          <p:cNvSpPr/>
          <p:nvPr/>
        </p:nvSpPr>
        <p:spPr>
          <a:xfrm>
            <a:off x="1473742" y="4085806"/>
            <a:ext cx="216000" cy="2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730388-D508-054E-9360-869E779D215F}"/>
              </a:ext>
            </a:extLst>
          </p:cNvPr>
          <p:cNvSpPr/>
          <p:nvPr/>
        </p:nvSpPr>
        <p:spPr>
          <a:xfrm>
            <a:off x="2374487" y="4085806"/>
            <a:ext cx="216000" cy="2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3069A1A-41BE-294F-A289-5091C2275995}"/>
              </a:ext>
            </a:extLst>
          </p:cNvPr>
          <p:cNvSpPr/>
          <p:nvPr/>
        </p:nvSpPr>
        <p:spPr>
          <a:xfrm>
            <a:off x="3275232" y="4085806"/>
            <a:ext cx="216000" cy="2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E71BB7B-B768-5848-99B6-CAAF8EA7841C}"/>
              </a:ext>
            </a:extLst>
          </p:cNvPr>
          <p:cNvSpPr/>
          <p:nvPr/>
        </p:nvSpPr>
        <p:spPr>
          <a:xfrm>
            <a:off x="3595368" y="3509809"/>
            <a:ext cx="1296000" cy="12960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2C8339-C5E8-7B48-87D1-5D0A29CAEC2B}"/>
              </a:ext>
            </a:extLst>
          </p:cNvPr>
          <p:cNvSpPr txBox="1"/>
          <p:nvPr/>
        </p:nvSpPr>
        <p:spPr>
          <a:xfrm>
            <a:off x="3671880" y="3844128"/>
            <a:ext cx="1100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abriola" pitchFamily="82" charset="0"/>
              </a:rPr>
              <a:t>Prediction &amp; UI</a:t>
            </a:r>
            <a:endParaRPr lang="en-US" b="1" dirty="0">
              <a:solidFill>
                <a:schemeClr val="bg1"/>
              </a:solidFill>
              <a:latin typeface="Gabriola" pitchFamily="8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602201D-5C69-0E44-9DAD-15577767C17F}"/>
              </a:ext>
            </a:extLst>
          </p:cNvPr>
          <p:cNvSpPr/>
          <p:nvPr/>
        </p:nvSpPr>
        <p:spPr>
          <a:xfrm>
            <a:off x="799599" y="236659"/>
            <a:ext cx="7020936" cy="31504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A3C8B1-DE0E-1349-B618-2011E285790E}"/>
              </a:ext>
            </a:extLst>
          </p:cNvPr>
          <p:cNvSpPr txBox="1"/>
          <p:nvPr/>
        </p:nvSpPr>
        <p:spPr>
          <a:xfrm>
            <a:off x="1248148" y="630298"/>
            <a:ext cx="6143466" cy="23589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abriola" pitchFamily="82" charset="0"/>
              </a:rPr>
              <a:t>The best model was selected, which in this case is the </a:t>
            </a:r>
            <a:r>
              <a:rPr lang="en-IN" sz="2000" i="1" dirty="0">
                <a:solidFill>
                  <a:schemeClr val="bg1"/>
                </a:solidFill>
                <a:latin typeface="Gabriola" pitchFamily="82" charset="0"/>
              </a:rPr>
              <a:t>XG Boosting Regressor</a:t>
            </a:r>
            <a:r>
              <a:rPr lang="en-IN" sz="2000" dirty="0">
                <a:solidFill>
                  <a:schemeClr val="bg1"/>
                </a:solidFill>
                <a:latin typeface="Gabriola" pitchFamily="82" charset="0"/>
              </a:rPr>
              <a:t>, and the salary was predicted for the testing set.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abriola" pitchFamily="82" charset="0"/>
              </a:rPr>
              <a:t>The UI was created such that the user can input the </a:t>
            </a:r>
            <a:r>
              <a:rPr lang="en-IN" sz="2000" dirty="0" err="1">
                <a:solidFill>
                  <a:schemeClr val="bg1"/>
                </a:solidFill>
                <a:latin typeface="Gabriola" pitchFamily="82" charset="0"/>
              </a:rPr>
              <a:t>jobType</a:t>
            </a:r>
            <a:r>
              <a:rPr lang="en-IN" sz="2000" dirty="0">
                <a:solidFill>
                  <a:schemeClr val="bg1"/>
                </a:solidFill>
                <a:latin typeface="Gabriola" pitchFamily="82" charset="0"/>
              </a:rPr>
              <a:t>, major, degree, industry, </a:t>
            </a:r>
            <a:r>
              <a:rPr lang="en-IN" sz="2000" dirty="0" err="1">
                <a:solidFill>
                  <a:schemeClr val="bg1"/>
                </a:solidFill>
                <a:latin typeface="Gabriola" pitchFamily="82" charset="0"/>
              </a:rPr>
              <a:t>yearsExperience</a:t>
            </a:r>
            <a:r>
              <a:rPr lang="en-IN" sz="2000" dirty="0">
                <a:solidFill>
                  <a:schemeClr val="bg1"/>
                </a:solidFill>
                <a:latin typeface="Gabriola" pitchFamily="82" charset="0"/>
              </a:rPr>
              <a:t>, and </a:t>
            </a:r>
            <a:r>
              <a:rPr lang="en-IN" sz="2000" dirty="0" err="1">
                <a:solidFill>
                  <a:schemeClr val="bg1"/>
                </a:solidFill>
                <a:latin typeface="Gabriola" pitchFamily="82" charset="0"/>
              </a:rPr>
              <a:t>milesFromMetropolis</a:t>
            </a:r>
            <a:r>
              <a:rPr lang="en-IN" sz="2000" dirty="0">
                <a:solidFill>
                  <a:schemeClr val="bg1"/>
                </a:solidFill>
                <a:latin typeface="Gabriola" pitchFamily="82" charset="0"/>
              </a:rPr>
              <a:t> in order to get an estimation of the salary.</a:t>
            </a: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</p:txBody>
      </p:sp>
      <p:sp>
        <p:nvSpPr>
          <p:cNvPr id="27" name="Rectangle 26"/>
          <p:cNvSpPr/>
          <p:nvPr/>
        </p:nvSpPr>
        <p:spPr>
          <a:xfrm flipH="1">
            <a:off x="8617566" y="-7931"/>
            <a:ext cx="526434" cy="51661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/>
          <p:cNvSpPr txBox="1"/>
          <p:nvPr/>
        </p:nvSpPr>
        <p:spPr>
          <a:xfrm>
            <a:off x="8617566" y="-11009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67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H="1">
            <a:off x="0" y="-1"/>
            <a:ext cx="8618966" cy="51661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/>
          <p:cNvSpPr txBox="1"/>
          <p:nvPr/>
        </p:nvSpPr>
        <p:spPr>
          <a:xfrm>
            <a:off x="-1400" y="0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METHODOLOGY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8617566" y="-7931"/>
            <a:ext cx="526434" cy="51661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/>
          <p:cNvSpPr txBox="1"/>
          <p:nvPr/>
        </p:nvSpPr>
        <p:spPr>
          <a:xfrm>
            <a:off x="8617566" y="-11009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FDA6D2-95B0-0D49-999C-D87431E01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484" y="636898"/>
            <a:ext cx="7566044" cy="386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11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 flipH="1">
            <a:off x="-7181" y="0"/>
            <a:ext cx="9151181" cy="51661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/>
          <p:cNvSpPr txBox="1"/>
          <p:nvPr/>
        </p:nvSpPr>
        <p:spPr>
          <a:xfrm>
            <a:off x="0" y="0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CONCLUSION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705B35-2C3B-E843-B98B-B643FCD973E3}"/>
              </a:ext>
            </a:extLst>
          </p:cNvPr>
          <p:cNvSpPr txBox="1"/>
          <p:nvPr/>
        </p:nvSpPr>
        <p:spPr>
          <a:xfrm>
            <a:off x="678834" y="147001"/>
            <a:ext cx="7583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Britannic Bold" pitchFamily="34" charset="0"/>
              </a:rPr>
              <a:t>Conclusion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9A43BF-1C96-A243-AAD1-F4728D4E2AE4}"/>
              </a:ext>
            </a:extLst>
          </p:cNvPr>
          <p:cNvSpPr txBox="1"/>
          <p:nvPr/>
        </p:nvSpPr>
        <p:spPr>
          <a:xfrm>
            <a:off x="678834" y="1103388"/>
            <a:ext cx="7583658" cy="37186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With the </a:t>
            </a:r>
            <a:r>
              <a:rPr lang="en-US" sz="2000" i="1" dirty="0">
                <a:solidFill>
                  <a:schemeClr val="bg1"/>
                </a:solidFill>
                <a:latin typeface="Gabriola" pitchFamily="82" charset="0"/>
              </a:rPr>
              <a:t>Employee Salary Prediction </a:t>
            </a: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project, a model has been created which can accurately predict the salaries with the help of input features.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A UI based website has also been created such that the users can easily input their features and get an estimated salary.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The highest paid majors are engineering followed by business.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The highest paying industry is the oil industry, closely followed by the finance industry.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The highest paying job is of a CFO with 301k USD per annum. </a:t>
            </a: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13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6000" r="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flipH="1">
            <a:off x="5986796" y="-7931"/>
            <a:ext cx="526434" cy="51661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 flipH="1">
            <a:off x="6513230" y="-7932"/>
            <a:ext cx="526434" cy="51661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 flipH="1">
            <a:off x="7039664" y="-7932"/>
            <a:ext cx="526434" cy="51661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 flipH="1">
            <a:off x="7566098" y="-7932"/>
            <a:ext cx="526434" cy="516611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 flipH="1">
            <a:off x="8092532" y="-7932"/>
            <a:ext cx="526434" cy="51661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 flipH="1">
            <a:off x="8617566" y="-7931"/>
            <a:ext cx="526434" cy="51661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/>
          <p:cNvSpPr txBox="1"/>
          <p:nvPr/>
        </p:nvSpPr>
        <p:spPr>
          <a:xfrm>
            <a:off x="5986796" y="-7933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OBJECTIVE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13230" y="-7934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LITERATURE REVIEW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39664" y="-11006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latin typeface="Britannic Bold" pitchFamily="34" charset="0"/>
              </a:rPr>
              <a:t>DATA COLLECTION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566098" y="-11007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ALGORITHMS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91132" y="-11008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METHODOLOGY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17566" y="-11009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CONCLUSION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F96AB6-FD1C-8E42-8139-E03EA81A3BF2}"/>
              </a:ext>
            </a:extLst>
          </p:cNvPr>
          <p:cNvSpPr txBox="1"/>
          <p:nvPr/>
        </p:nvSpPr>
        <p:spPr>
          <a:xfrm>
            <a:off x="0" y="0"/>
            <a:ext cx="5986096" cy="830997"/>
          </a:xfrm>
          <a:prstGeom prst="rect">
            <a:avLst/>
          </a:prstGeom>
          <a:solidFill>
            <a:srgbClr val="1583B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4800" dirty="0">
                <a:solidFill>
                  <a:schemeClr val="bg1"/>
                </a:solidFill>
                <a:latin typeface="Britannic Bold" pitchFamily="34" charset="0"/>
              </a:rPr>
              <a:t>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72D4B6-87D0-5940-B3E5-E0C1A0B53532}"/>
              </a:ext>
            </a:extLst>
          </p:cNvPr>
          <p:cNvSpPr txBox="1"/>
          <p:nvPr/>
        </p:nvSpPr>
        <p:spPr>
          <a:xfrm>
            <a:off x="1400" y="3471870"/>
            <a:ext cx="5983996" cy="1671630"/>
          </a:xfrm>
          <a:prstGeom prst="rect">
            <a:avLst/>
          </a:prstGeom>
          <a:solidFill>
            <a:srgbClr val="1583B9"/>
          </a:solidFill>
        </p:spPr>
        <p:txBody>
          <a:bodyPr wrap="square" rtlCol="0">
            <a:no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Gabriola" pitchFamily="82" charset="0"/>
              </a:rPr>
              <a:t>Companies keep hiring employees and it has become a necessity to have a system that can accurately estimate the salary that an employee is worthy or receiving in a way that balances employee satisfaction and company expenditure. </a:t>
            </a:r>
          </a:p>
          <a:p>
            <a:endParaRPr lang="en-IN" dirty="0">
              <a:solidFill>
                <a:schemeClr val="bg1"/>
              </a:solidFill>
              <a:latin typeface="Freehand521 B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0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flipH="1">
            <a:off x="0" y="-7931"/>
            <a:ext cx="6513230" cy="51661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 flipH="1">
            <a:off x="6513230" y="-7932"/>
            <a:ext cx="526434" cy="51661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 flipH="1">
            <a:off x="7039664" y="-7932"/>
            <a:ext cx="526434" cy="51661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 flipH="1">
            <a:off x="7566098" y="-7932"/>
            <a:ext cx="526434" cy="516611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 flipH="1">
            <a:off x="8092532" y="-7932"/>
            <a:ext cx="526434" cy="51661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 flipH="1">
            <a:off x="8617566" y="-7931"/>
            <a:ext cx="526434" cy="51661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/>
          <p:cNvSpPr txBox="1"/>
          <p:nvPr/>
        </p:nvSpPr>
        <p:spPr>
          <a:xfrm>
            <a:off x="0" y="0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OBJECTIVE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13230" y="-7934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LITERATURE 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40B4CA-63B5-9444-8A1A-FB4D98408FD2}"/>
              </a:ext>
            </a:extLst>
          </p:cNvPr>
          <p:cNvSpPr txBox="1"/>
          <p:nvPr/>
        </p:nvSpPr>
        <p:spPr>
          <a:xfrm>
            <a:off x="526434" y="141426"/>
            <a:ext cx="2875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Britannic Bold" pitchFamily="34" charset="0"/>
              </a:rPr>
              <a:t>Objective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39664" y="-11006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latin typeface="Britannic Bold" pitchFamily="34" charset="0"/>
              </a:rPr>
              <a:t>DATA COLLECTION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566098" y="-11007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ALGORITHMS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91132" y="-11008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METHODOLOGY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17566" y="-11009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CONCLUSION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CCC9BE-B4EE-464A-99BD-78833739A84A}"/>
              </a:ext>
            </a:extLst>
          </p:cNvPr>
          <p:cNvSpPr txBox="1"/>
          <p:nvPr/>
        </p:nvSpPr>
        <p:spPr>
          <a:xfrm>
            <a:off x="526434" y="1082516"/>
            <a:ext cx="2875410" cy="37805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Gabriola" pitchFamily="82" charset="0"/>
              </a:rPr>
              <a:t>Predicting the salary allocated to an employee by training machine learning models, and performing comparative analysis on linear regression and various other algorithms to provide a user-friendly, simple and accurate prediction tool.  </a:t>
            </a:r>
          </a:p>
          <a:p>
            <a:endParaRPr lang="en-IN" dirty="0">
              <a:solidFill>
                <a:schemeClr val="bg1"/>
              </a:solidFill>
              <a:latin typeface="Freehand521 BT" pitchFamily="66" charset="0"/>
            </a:endParaRPr>
          </a:p>
        </p:txBody>
      </p:sp>
      <p:pic>
        <p:nvPicPr>
          <p:cNvPr id="18" name="Picture 6" descr="Businessmen are running on the arrow to the red circle target">
            <a:extLst>
              <a:ext uri="{FF2B5EF4-FFF2-40B4-BE49-F238E27FC236}">
                <a16:creationId xmlns:a16="http://schemas.microsoft.com/office/drawing/2014/main" id="{BC5E0218-4101-4042-8293-3EAE8335D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4" r="30970"/>
          <a:stretch/>
        </p:blipFill>
        <p:spPr bwMode="auto">
          <a:xfrm>
            <a:off x="3561703" y="-12846"/>
            <a:ext cx="2950127" cy="516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635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H="1">
            <a:off x="0" y="-11010"/>
            <a:ext cx="7039664" cy="51661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 flipH="1">
            <a:off x="7039664" y="-7932"/>
            <a:ext cx="526434" cy="51661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 flipH="1">
            <a:off x="7566098" y="-7932"/>
            <a:ext cx="526434" cy="516611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 flipH="1">
            <a:off x="8092532" y="-7932"/>
            <a:ext cx="526434" cy="51661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 flipH="1">
            <a:off x="8617566" y="-7931"/>
            <a:ext cx="526434" cy="51661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/>
          <p:cNvSpPr txBox="1"/>
          <p:nvPr/>
        </p:nvSpPr>
        <p:spPr>
          <a:xfrm>
            <a:off x="-1400" y="7932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LITERATURE REVIEW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39664" y="-11006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latin typeface="Britannic Bold" pitchFamily="34" charset="0"/>
              </a:rPr>
              <a:t>DATA COLLECTION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764B91-446B-1C48-B69F-3EA5A521DDE6}"/>
              </a:ext>
            </a:extLst>
          </p:cNvPr>
          <p:cNvSpPr txBox="1"/>
          <p:nvPr/>
        </p:nvSpPr>
        <p:spPr>
          <a:xfrm>
            <a:off x="678834" y="169014"/>
            <a:ext cx="6053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Britannic Bold" pitchFamily="34" charset="0"/>
              </a:rPr>
              <a:t>Literature Review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A89F2E-7BE2-4144-9E60-6DCA72C94E87}"/>
              </a:ext>
            </a:extLst>
          </p:cNvPr>
          <p:cNvSpPr txBox="1"/>
          <p:nvPr/>
        </p:nvSpPr>
        <p:spPr>
          <a:xfrm>
            <a:off x="678834" y="1128782"/>
            <a:ext cx="6143466" cy="3799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Kumar, A., &amp; Kumar, R. (2021). Prediction of Employee Salaries using Machine Learning Techniques. International Journal of Advanced Science and Technology, 30(4), 3914-3922.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Gabriola" pitchFamily="82" charset="0"/>
              </a:rPr>
              <a:t>Adhikari</a:t>
            </a: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, A., &amp; </a:t>
            </a:r>
            <a:r>
              <a:rPr lang="en-US" sz="2000" dirty="0" err="1">
                <a:solidFill>
                  <a:schemeClr val="bg1"/>
                </a:solidFill>
                <a:latin typeface="Gabriola" pitchFamily="82" charset="0"/>
              </a:rPr>
              <a:t>Shrestha</a:t>
            </a: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, P. (2020). Employee Salary Prediction Using Machine Learning Techniques. International Journal of Scientific Research in Computer Science, Engineering and Information Technology, 6(1), 52-57.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Gabriola" pitchFamily="82" charset="0"/>
              </a:rPr>
              <a:t>Kaur</a:t>
            </a: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, S., &amp; Singh, G. (2018). Employee Salary Prediction using Regression Analysis. International Journal of Computer Applications, 181(29), 38-43.</a:t>
            </a: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66098" y="-11007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ALGORITHMS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91132" y="-11008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METHODOLOGY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17566" y="-11009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52066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H="1">
            <a:off x="0" y="-14081"/>
            <a:ext cx="7039664" cy="51661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/>
          <p:cNvSpPr txBox="1"/>
          <p:nvPr/>
        </p:nvSpPr>
        <p:spPr>
          <a:xfrm>
            <a:off x="-1400" y="-14081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LITERATURE REVIEW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764B91-446B-1C48-B69F-3EA5A521DDE6}"/>
              </a:ext>
            </a:extLst>
          </p:cNvPr>
          <p:cNvSpPr txBox="1"/>
          <p:nvPr/>
        </p:nvSpPr>
        <p:spPr>
          <a:xfrm>
            <a:off x="678834" y="147001"/>
            <a:ext cx="6053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Britannic Bold" pitchFamily="34" charset="0"/>
              </a:rPr>
              <a:t>Literature Review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7C996B-786B-1C4E-AAC6-91E3F32E33E0}"/>
              </a:ext>
            </a:extLst>
          </p:cNvPr>
          <p:cNvSpPr txBox="1"/>
          <p:nvPr/>
        </p:nvSpPr>
        <p:spPr>
          <a:xfrm>
            <a:off x="678834" y="1103388"/>
            <a:ext cx="6143466" cy="23589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Singh, P., &amp; </a:t>
            </a:r>
            <a:r>
              <a:rPr lang="en-US" sz="2000" dirty="0" err="1">
                <a:solidFill>
                  <a:schemeClr val="bg1"/>
                </a:solidFill>
                <a:latin typeface="Gabriola" pitchFamily="82" charset="0"/>
              </a:rPr>
              <a:t>Kaur</a:t>
            </a: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, R. (2020). Employee Salary Prediction using Data Mining Techniques. International Journal of Innovative Technology and Exploring Engineering, 9(6), 94-98.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Sharma, M., &amp; Kumar, M. (2019). A Comparative Study of Machine Learning Algorithms for Employee Salary Prediction. Journal of Physics: Conference Series, 1393(1), 012022.</a:t>
            </a: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</p:txBody>
      </p:sp>
      <p:sp>
        <p:nvSpPr>
          <p:cNvPr id="24" name="Rectangle 23"/>
          <p:cNvSpPr/>
          <p:nvPr/>
        </p:nvSpPr>
        <p:spPr>
          <a:xfrm flipH="1">
            <a:off x="7039664" y="-7932"/>
            <a:ext cx="526434" cy="51661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/>
          <p:cNvSpPr/>
          <p:nvPr/>
        </p:nvSpPr>
        <p:spPr>
          <a:xfrm flipH="1">
            <a:off x="7566098" y="-7932"/>
            <a:ext cx="526434" cy="516611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 flipH="1">
            <a:off x="8092532" y="-7932"/>
            <a:ext cx="526434" cy="51661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 flipH="1">
            <a:off x="8617566" y="-7931"/>
            <a:ext cx="526434" cy="51661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/>
          <p:cNvSpPr txBox="1"/>
          <p:nvPr/>
        </p:nvSpPr>
        <p:spPr>
          <a:xfrm>
            <a:off x="7039664" y="-11006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latin typeface="Britannic Bold" pitchFamily="34" charset="0"/>
              </a:rPr>
              <a:t>DATA COLLECTION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566098" y="-11007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ALGORITHMS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91132" y="-11008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METHODOLOGY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17566" y="-11009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26026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 flipH="1">
            <a:off x="0" y="-11010"/>
            <a:ext cx="7566098" cy="51661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03FF66E-6252-7A44-8937-308969DD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32" y="1233262"/>
            <a:ext cx="4032595" cy="371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>
          <a:xfrm flipH="1">
            <a:off x="8092532" y="-7932"/>
            <a:ext cx="526434" cy="51661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 flipH="1">
            <a:off x="8617566" y="-7931"/>
            <a:ext cx="526434" cy="51661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/>
          <p:cNvSpPr txBox="1"/>
          <p:nvPr/>
        </p:nvSpPr>
        <p:spPr>
          <a:xfrm>
            <a:off x="-1363" y="27578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latin typeface="Britannic Bold" pitchFamily="34" charset="0"/>
              </a:rPr>
              <a:t>DATA COLLECTION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306494-94D3-A94D-8940-A71F97E6F78D}"/>
              </a:ext>
            </a:extLst>
          </p:cNvPr>
          <p:cNvSpPr txBox="1"/>
          <p:nvPr/>
        </p:nvSpPr>
        <p:spPr>
          <a:xfrm>
            <a:off x="829834" y="314321"/>
            <a:ext cx="4304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ysClr val="windowText" lastClr="000000"/>
                </a:solidFill>
                <a:latin typeface="Britannic Bold" pitchFamily="34" charset="0"/>
              </a:rPr>
              <a:t>Data Collection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87B89-15CA-2746-AE66-1457E91181C2}"/>
              </a:ext>
            </a:extLst>
          </p:cNvPr>
          <p:cNvSpPr txBox="1"/>
          <p:nvPr/>
        </p:nvSpPr>
        <p:spPr>
          <a:xfrm>
            <a:off x="829834" y="1270707"/>
            <a:ext cx="2480598" cy="3676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Gabriola" pitchFamily="82" charset="0"/>
              </a:rPr>
              <a:t>The dataset was extracted from </a:t>
            </a:r>
            <a:r>
              <a:rPr lang="en-IN" sz="2000" i="1" dirty="0">
                <a:latin typeface="Gabriola" pitchFamily="82" charset="0"/>
              </a:rPr>
              <a:t>Kaggle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IN" sz="2000" i="1" dirty="0">
              <a:latin typeface="Gabriola" pitchFamily="82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Gabriola" pitchFamily="82" charset="0"/>
              </a:rPr>
              <a:t>10,00,000 records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Gabriola" pitchFamily="82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Gabriola" pitchFamily="82" charset="0"/>
              </a:rPr>
              <a:t>Total of 8 columns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Gabriola" pitchFamily="82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IN" sz="2000" i="1" dirty="0">
                <a:latin typeface="Gabriola" pitchFamily="82" charset="0"/>
              </a:rPr>
              <a:t>‘</a:t>
            </a:r>
            <a:r>
              <a:rPr lang="en-IN" sz="2000" i="1" dirty="0" err="1">
                <a:latin typeface="Gabriola" pitchFamily="82" charset="0"/>
              </a:rPr>
              <a:t>yearsExperience</a:t>
            </a:r>
            <a:r>
              <a:rPr lang="en-IN" sz="2000" i="1" dirty="0">
                <a:latin typeface="Gabriola" pitchFamily="82" charset="0"/>
              </a:rPr>
              <a:t>’ </a:t>
            </a:r>
            <a:r>
              <a:rPr lang="en-IN" sz="2000" dirty="0">
                <a:latin typeface="Gabriola" pitchFamily="82" charset="0"/>
              </a:rPr>
              <a:t>and </a:t>
            </a:r>
            <a:r>
              <a:rPr lang="en-IN" sz="2000" i="1" dirty="0">
                <a:latin typeface="Gabriola" pitchFamily="82" charset="0"/>
              </a:rPr>
              <a:t>‘</a:t>
            </a:r>
            <a:r>
              <a:rPr lang="en-IN" sz="2000" i="1" dirty="0" err="1">
                <a:latin typeface="Gabriola" pitchFamily="82" charset="0"/>
              </a:rPr>
              <a:t>milesFromMetropolis</a:t>
            </a:r>
            <a:r>
              <a:rPr lang="en-IN" sz="2000" i="1" dirty="0">
                <a:latin typeface="Gabriola" pitchFamily="82" charset="0"/>
              </a:rPr>
              <a:t>’ </a:t>
            </a:r>
            <a:r>
              <a:rPr lang="en-IN" sz="2000" dirty="0">
                <a:latin typeface="Gabriola" pitchFamily="82" charset="0"/>
              </a:rPr>
              <a:t>are numerical.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Gabriola" pitchFamily="82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Gabriola" pitchFamily="82" charset="0"/>
              </a:rPr>
              <a:t>No null values existed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91132" y="-11008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METHODOLOGY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17566" y="-11009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CONCLUSION</a:t>
            </a:r>
          </a:p>
        </p:txBody>
      </p:sp>
      <p:sp>
        <p:nvSpPr>
          <p:cNvPr id="25" name="Rectangle 24"/>
          <p:cNvSpPr/>
          <p:nvPr/>
        </p:nvSpPr>
        <p:spPr>
          <a:xfrm flipH="1">
            <a:off x="7566098" y="-7932"/>
            <a:ext cx="526434" cy="516611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7565398" y="-11009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37192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 flipH="1">
            <a:off x="-3154" y="-14082"/>
            <a:ext cx="7566098" cy="51661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-3117" y="6508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latin typeface="Britannic Bold" pitchFamily="34" charset="0"/>
              </a:rPr>
              <a:t>DATA COLLECTION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87B89-15CA-2746-AE66-1457E91181C2}"/>
              </a:ext>
            </a:extLst>
          </p:cNvPr>
          <p:cNvSpPr txBox="1"/>
          <p:nvPr/>
        </p:nvSpPr>
        <p:spPr>
          <a:xfrm>
            <a:off x="828080" y="1249637"/>
            <a:ext cx="2480598" cy="3676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Gabriola" pitchFamily="82" charset="0"/>
              </a:rPr>
              <a:t>10,00,000 records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Gabriola" pitchFamily="82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Gabriola" pitchFamily="82" charset="0"/>
              </a:rPr>
              <a:t>Total of 8 columns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Gabriola" pitchFamily="82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IN" sz="2000" i="1" dirty="0">
                <a:latin typeface="Gabriola" pitchFamily="82" charset="0"/>
              </a:rPr>
              <a:t>‘</a:t>
            </a:r>
            <a:r>
              <a:rPr lang="en-IN" sz="2000" i="1" dirty="0" err="1">
                <a:latin typeface="Gabriola" pitchFamily="82" charset="0"/>
              </a:rPr>
              <a:t>yearsExperience</a:t>
            </a:r>
            <a:r>
              <a:rPr lang="en-IN" sz="2000" i="1" dirty="0">
                <a:latin typeface="Gabriola" pitchFamily="82" charset="0"/>
              </a:rPr>
              <a:t>’ </a:t>
            </a:r>
            <a:r>
              <a:rPr lang="en-IN" sz="2000" dirty="0">
                <a:latin typeface="Gabriola" pitchFamily="82" charset="0"/>
              </a:rPr>
              <a:t>and </a:t>
            </a:r>
            <a:r>
              <a:rPr lang="en-IN" sz="2000" i="1" dirty="0">
                <a:latin typeface="Gabriola" pitchFamily="82" charset="0"/>
              </a:rPr>
              <a:t>‘</a:t>
            </a:r>
            <a:r>
              <a:rPr lang="en-IN" sz="2000" i="1" dirty="0" err="1">
                <a:latin typeface="Gabriola" pitchFamily="82" charset="0"/>
              </a:rPr>
              <a:t>milesFromMetropolis</a:t>
            </a:r>
            <a:r>
              <a:rPr lang="en-IN" sz="2000" i="1" dirty="0">
                <a:latin typeface="Gabriola" pitchFamily="82" charset="0"/>
              </a:rPr>
              <a:t>’ </a:t>
            </a:r>
            <a:r>
              <a:rPr lang="en-IN" sz="2000" dirty="0">
                <a:latin typeface="Gabriola" pitchFamily="82" charset="0"/>
              </a:rPr>
              <a:t>are numerical.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Gabriola" pitchFamily="82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Gabriola" pitchFamily="82" charset="0"/>
              </a:rPr>
              <a:t>No null values existed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306494-94D3-A94D-8940-A71F97E6F78D}"/>
              </a:ext>
            </a:extLst>
          </p:cNvPr>
          <p:cNvSpPr txBox="1"/>
          <p:nvPr/>
        </p:nvSpPr>
        <p:spPr>
          <a:xfrm>
            <a:off x="828080" y="293251"/>
            <a:ext cx="4304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ysClr val="windowText" lastClr="000000"/>
                </a:solidFill>
                <a:latin typeface="Britannic Bold" pitchFamily="34" charset="0"/>
              </a:rPr>
              <a:t>Data Collection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03FF66E-6252-7A44-8937-308969DD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678" y="1212192"/>
            <a:ext cx="4032595" cy="371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/>
        </p:nvSpPr>
        <p:spPr>
          <a:xfrm flipH="1">
            <a:off x="3117" y="-4855"/>
            <a:ext cx="8092532" cy="516611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Britannic Bold" panose="020B0903060703020204" pitchFamily="34" charset="77"/>
            </a:endParaRPr>
          </a:p>
        </p:txBody>
      </p:sp>
      <p:sp>
        <p:nvSpPr>
          <p:cNvPr id="26" name="Rectangle 25"/>
          <p:cNvSpPr/>
          <p:nvPr/>
        </p:nvSpPr>
        <p:spPr>
          <a:xfrm flipH="1">
            <a:off x="8092532" y="-7932"/>
            <a:ext cx="526434" cy="51661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 flipH="1">
            <a:off x="8617566" y="-7931"/>
            <a:ext cx="526434" cy="51661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0" y="-34671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ALGORITHMS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91132" y="-11008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METHODOLOGY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17566" y="-11009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CONCLUSION</a:t>
            </a:r>
          </a:p>
        </p:txBody>
      </p:sp>
      <p:pic>
        <p:nvPicPr>
          <p:cNvPr id="1026" name="Picture 2" descr="Linear Regression using Python. Linear Regression is usually the first… |  by Animesh Agarwal | Towards Data Science">
            <a:extLst>
              <a:ext uri="{FF2B5EF4-FFF2-40B4-BE49-F238E27FC236}">
                <a16:creationId xmlns:a16="http://schemas.microsoft.com/office/drawing/2014/main" id="{624552CA-103D-FD40-830B-09640574DF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660734" y="702118"/>
            <a:ext cx="891766" cy="89176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79734ECC-AD16-DC4C-86F2-665B649C9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5" t="19913" r="57088" b="2459"/>
          <a:stretch/>
        </p:blipFill>
        <p:spPr bwMode="auto">
          <a:xfrm>
            <a:off x="1907880" y="681038"/>
            <a:ext cx="1189022" cy="118902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andom Forest vs Decision Tree | Which Is Right for You?">
            <a:extLst>
              <a:ext uri="{FF2B5EF4-FFF2-40B4-BE49-F238E27FC236}">
                <a16:creationId xmlns:a16="http://schemas.microsoft.com/office/drawing/2014/main" id="{367D6926-C06E-FB47-9662-ACA840651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0" r="16130"/>
          <a:stretch/>
        </p:blipFill>
        <p:spPr bwMode="auto">
          <a:xfrm>
            <a:off x="7036510" y="702118"/>
            <a:ext cx="891766" cy="89176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reaking Down the Support Vector Machine (SVM) Algorithm | by Satyam Mishra  | Towards Data Science">
            <a:extLst>
              <a:ext uri="{FF2B5EF4-FFF2-40B4-BE49-F238E27FC236}">
                <a16:creationId xmlns:a16="http://schemas.microsoft.com/office/drawing/2014/main" id="{B7EA91EA-5996-1741-8105-836AB11B4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r="2381"/>
          <a:stretch/>
        </p:blipFill>
        <p:spPr bwMode="auto">
          <a:xfrm>
            <a:off x="5492109" y="681038"/>
            <a:ext cx="1189022" cy="118902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6273B2B3-7B56-1441-BF27-2A6D7A6AE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7" t="22700" r="505" b="3095"/>
          <a:stretch/>
        </p:blipFill>
        <p:spPr bwMode="auto">
          <a:xfrm>
            <a:off x="3452282" y="681038"/>
            <a:ext cx="1684448" cy="168444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5461F4-DB37-1642-8AD8-7E9E6C54CEF7}"/>
              </a:ext>
            </a:extLst>
          </p:cNvPr>
          <p:cNvSpPr txBox="1"/>
          <p:nvPr/>
        </p:nvSpPr>
        <p:spPr>
          <a:xfrm>
            <a:off x="3070401" y="2373035"/>
            <a:ext cx="2437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77"/>
              </a:rPr>
              <a:t>Bagging</a:t>
            </a:r>
            <a:endParaRPr lang="en-US" dirty="0">
              <a:solidFill>
                <a:schemeClr val="bg1"/>
              </a:solidFill>
              <a:latin typeface="Britannic Bold" panose="020B0903060703020204" pitchFamily="34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71BF6B-FB24-1040-B2C5-214E0B09B6E0}"/>
              </a:ext>
            </a:extLst>
          </p:cNvPr>
          <p:cNvSpPr txBox="1"/>
          <p:nvPr/>
        </p:nvSpPr>
        <p:spPr>
          <a:xfrm>
            <a:off x="660734" y="3290229"/>
            <a:ext cx="7267542" cy="4449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Combines multiple models trained on randomly sampled subsets of the training data.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</p:txBody>
      </p:sp>
      <p:sp>
        <p:nvSpPr>
          <p:cNvPr id="20" name="Up Arrow Callout 19">
            <a:extLst>
              <a:ext uri="{FF2B5EF4-FFF2-40B4-BE49-F238E27FC236}">
                <a16:creationId xmlns:a16="http://schemas.microsoft.com/office/drawing/2014/main" id="{A32B9DC6-3107-3D4D-8445-FB6FFBE2462B}"/>
              </a:ext>
            </a:extLst>
          </p:cNvPr>
          <p:cNvSpPr/>
          <p:nvPr/>
        </p:nvSpPr>
        <p:spPr>
          <a:xfrm>
            <a:off x="634828" y="3730761"/>
            <a:ext cx="7295565" cy="1093211"/>
          </a:xfrm>
          <a:prstGeom prst="upArrow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Gabriola" pitchFamily="82" charset="0"/>
              </a:rPr>
              <a:t>R-Squared – 0.69	RMSE – 21.00	MAE – 16.72</a:t>
            </a:r>
          </a:p>
        </p:txBody>
      </p:sp>
    </p:spTree>
    <p:extLst>
      <p:ext uri="{BB962C8B-B14F-4D97-AF65-F5344CB8AC3E}">
        <p14:creationId xmlns:p14="http://schemas.microsoft.com/office/powerpoint/2010/main" val="3272536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7" grpId="0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 flipH="1">
            <a:off x="-3154" y="-14082"/>
            <a:ext cx="7566098" cy="51661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-3117" y="6508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latin typeface="Britannic Bold" pitchFamily="34" charset="0"/>
              </a:rPr>
              <a:t>DATA COLLECTION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87B89-15CA-2746-AE66-1457E91181C2}"/>
              </a:ext>
            </a:extLst>
          </p:cNvPr>
          <p:cNvSpPr txBox="1"/>
          <p:nvPr/>
        </p:nvSpPr>
        <p:spPr>
          <a:xfrm>
            <a:off x="828080" y="1249637"/>
            <a:ext cx="2480598" cy="3676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Gabriola" pitchFamily="82" charset="0"/>
              </a:rPr>
              <a:t>10,00,000 records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Gabriola" pitchFamily="82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Gabriola" pitchFamily="82" charset="0"/>
              </a:rPr>
              <a:t>Total of 8 columns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Gabriola" pitchFamily="82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IN" sz="2000" i="1" dirty="0">
                <a:latin typeface="Gabriola" pitchFamily="82" charset="0"/>
              </a:rPr>
              <a:t>‘</a:t>
            </a:r>
            <a:r>
              <a:rPr lang="en-IN" sz="2000" i="1" dirty="0" err="1">
                <a:latin typeface="Gabriola" pitchFamily="82" charset="0"/>
              </a:rPr>
              <a:t>yearsExperience</a:t>
            </a:r>
            <a:r>
              <a:rPr lang="en-IN" sz="2000" i="1" dirty="0">
                <a:latin typeface="Gabriola" pitchFamily="82" charset="0"/>
              </a:rPr>
              <a:t>’ </a:t>
            </a:r>
            <a:r>
              <a:rPr lang="en-IN" sz="2000" dirty="0">
                <a:latin typeface="Gabriola" pitchFamily="82" charset="0"/>
              </a:rPr>
              <a:t>and </a:t>
            </a:r>
            <a:r>
              <a:rPr lang="en-IN" sz="2000" i="1" dirty="0">
                <a:latin typeface="Gabriola" pitchFamily="82" charset="0"/>
              </a:rPr>
              <a:t>‘</a:t>
            </a:r>
            <a:r>
              <a:rPr lang="en-IN" sz="2000" i="1" dirty="0" err="1">
                <a:latin typeface="Gabriola" pitchFamily="82" charset="0"/>
              </a:rPr>
              <a:t>milesFromMetropolis</a:t>
            </a:r>
            <a:r>
              <a:rPr lang="en-IN" sz="2000" i="1" dirty="0">
                <a:latin typeface="Gabriola" pitchFamily="82" charset="0"/>
              </a:rPr>
              <a:t>’ </a:t>
            </a:r>
            <a:r>
              <a:rPr lang="en-IN" sz="2000" dirty="0">
                <a:latin typeface="Gabriola" pitchFamily="82" charset="0"/>
              </a:rPr>
              <a:t>are numerical.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Gabriola" pitchFamily="82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Gabriola" pitchFamily="82" charset="0"/>
              </a:rPr>
              <a:t>No null values existed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306494-94D3-A94D-8940-A71F97E6F78D}"/>
              </a:ext>
            </a:extLst>
          </p:cNvPr>
          <p:cNvSpPr txBox="1"/>
          <p:nvPr/>
        </p:nvSpPr>
        <p:spPr>
          <a:xfrm>
            <a:off x="828080" y="293251"/>
            <a:ext cx="4304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ysClr val="windowText" lastClr="000000"/>
                </a:solidFill>
                <a:latin typeface="Britannic Bold" pitchFamily="34" charset="0"/>
              </a:rPr>
              <a:t>Data Collection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03FF66E-6252-7A44-8937-308969DD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678" y="1212192"/>
            <a:ext cx="4032595" cy="371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/>
        </p:nvSpPr>
        <p:spPr>
          <a:xfrm flipH="1">
            <a:off x="3117" y="-7933"/>
            <a:ext cx="8092532" cy="516611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Britannic Bold" panose="020B0903060703020204" pitchFamily="34" charset="77"/>
            </a:endParaRPr>
          </a:p>
        </p:txBody>
      </p:sp>
      <p:sp>
        <p:nvSpPr>
          <p:cNvPr id="26" name="Rectangle 25"/>
          <p:cNvSpPr/>
          <p:nvPr/>
        </p:nvSpPr>
        <p:spPr>
          <a:xfrm flipH="1">
            <a:off x="8092532" y="-7932"/>
            <a:ext cx="526434" cy="51661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 flipH="1">
            <a:off x="8617566" y="-7931"/>
            <a:ext cx="526434" cy="51661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0" y="-14084"/>
            <a:ext cx="526434" cy="5156507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ALGORITHMS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91132" y="-11008"/>
            <a:ext cx="526434" cy="5166113"/>
          </a:xfrm>
          <a:prstGeom prst="rect">
            <a:avLst/>
          </a:prstGeom>
          <a:noFill/>
        </p:spPr>
        <p:txBody>
          <a:bodyPr vert="vert" wrap="square" lIns="90000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METHODOLOGY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17566" y="-11009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CONCLUSION</a:t>
            </a:r>
          </a:p>
        </p:txBody>
      </p:sp>
      <p:pic>
        <p:nvPicPr>
          <p:cNvPr id="44" name="Picture 14" descr="Random Forest vs Decision Tree | Which Is Right for You?">
            <a:extLst>
              <a:ext uri="{FF2B5EF4-FFF2-40B4-BE49-F238E27FC236}">
                <a16:creationId xmlns:a16="http://schemas.microsoft.com/office/drawing/2014/main" id="{BF6DB7E3-E115-CE4B-8590-F96CAB12E8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0" r="16130"/>
          <a:stretch/>
        </p:blipFill>
        <p:spPr bwMode="auto">
          <a:xfrm>
            <a:off x="647598" y="685913"/>
            <a:ext cx="891766" cy="89176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5461F4-DB37-1642-8AD8-7E9E6C54CEF7}"/>
              </a:ext>
            </a:extLst>
          </p:cNvPr>
          <p:cNvSpPr txBox="1"/>
          <p:nvPr/>
        </p:nvSpPr>
        <p:spPr>
          <a:xfrm>
            <a:off x="3003915" y="2386887"/>
            <a:ext cx="2581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77"/>
              </a:rPr>
              <a:t>Boosting</a:t>
            </a:r>
            <a:endParaRPr lang="en-US" dirty="0">
              <a:solidFill>
                <a:schemeClr val="bg1"/>
              </a:solidFill>
              <a:latin typeface="Britannic Bold" panose="020B0903060703020204" pitchFamily="34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71BF6B-FB24-1040-B2C5-214E0B09B6E0}"/>
              </a:ext>
            </a:extLst>
          </p:cNvPr>
          <p:cNvSpPr txBox="1"/>
          <p:nvPr/>
        </p:nvSpPr>
        <p:spPr>
          <a:xfrm>
            <a:off x="647597" y="3115622"/>
            <a:ext cx="7285539" cy="641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A technique that sequentially trains and combines weak prediction models to create a stronger, more accurate model.</a:t>
            </a: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</p:txBody>
      </p:sp>
      <p:pic>
        <p:nvPicPr>
          <p:cNvPr id="29" name="Picture 16" descr="Breaking Down the Support Vector Machine (SVM) Algorithm | by Satyam Mishra  | Towards Data Science">
            <a:extLst>
              <a:ext uri="{FF2B5EF4-FFF2-40B4-BE49-F238E27FC236}">
                <a16:creationId xmlns:a16="http://schemas.microsoft.com/office/drawing/2014/main" id="{5EF32610-95E0-7948-8EB8-7DB7E7C07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r="2381"/>
          <a:stretch/>
        </p:blipFill>
        <p:spPr bwMode="auto">
          <a:xfrm>
            <a:off x="7040337" y="681498"/>
            <a:ext cx="892800" cy="892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4275BB2B-7007-DA40-A2C5-5632AA6422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7" t="22700" r="505" b="3095"/>
          <a:stretch/>
        </p:blipFill>
        <p:spPr bwMode="auto">
          <a:xfrm>
            <a:off x="5488130" y="681498"/>
            <a:ext cx="1187999" cy="1188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4E7D055D-76DE-944A-9035-85902D00C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5" t="19913" r="57088" b="2459"/>
          <a:stretch/>
        </p:blipFill>
        <p:spPr bwMode="auto">
          <a:xfrm>
            <a:off x="3446951" y="681498"/>
            <a:ext cx="1684801" cy="1684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Linear Regression using Python. Linear Regression is usually the first… |  by Animesh Agarwal | Towards Data Science">
            <a:extLst>
              <a:ext uri="{FF2B5EF4-FFF2-40B4-BE49-F238E27FC236}">
                <a16:creationId xmlns:a16="http://schemas.microsoft.com/office/drawing/2014/main" id="{8E106DC2-1669-6B42-B442-8EDE7001C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902084" y="681498"/>
            <a:ext cx="1187999" cy="1188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Up Arrow Callout 20">
            <a:extLst>
              <a:ext uri="{FF2B5EF4-FFF2-40B4-BE49-F238E27FC236}">
                <a16:creationId xmlns:a16="http://schemas.microsoft.com/office/drawing/2014/main" id="{9910CFE3-1697-7540-B2E2-9BC7EAA4C65E}"/>
              </a:ext>
            </a:extLst>
          </p:cNvPr>
          <p:cNvSpPr/>
          <p:nvPr/>
        </p:nvSpPr>
        <p:spPr>
          <a:xfrm>
            <a:off x="644443" y="3730761"/>
            <a:ext cx="3657682" cy="1272064"/>
          </a:xfrm>
          <a:prstGeom prst="upArrow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latin typeface="Gabriola" pitchFamily="82" charset="0"/>
            </a:endParaRPr>
          </a:p>
          <a:p>
            <a:pPr algn="ctr"/>
            <a:r>
              <a:rPr lang="en-US" dirty="0">
                <a:solidFill>
                  <a:srgbClr val="00B050"/>
                </a:solidFill>
                <a:latin typeface="Gabriola" pitchFamily="82" charset="0"/>
              </a:rPr>
              <a:t>Gradient Boosting</a:t>
            </a:r>
          </a:p>
          <a:p>
            <a:pPr algn="ctr"/>
            <a:r>
              <a:rPr lang="en-US" dirty="0">
                <a:solidFill>
                  <a:srgbClr val="00B050"/>
                </a:solidFill>
                <a:latin typeface="Gabriola" pitchFamily="82" charset="0"/>
              </a:rPr>
              <a:t>R-Squared – 0.75   </a:t>
            </a:r>
          </a:p>
          <a:p>
            <a:pPr algn="ctr"/>
            <a:r>
              <a:rPr lang="en-US" dirty="0">
                <a:solidFill>
                  <a:srgbClr val="00B050"/>
                </a:solidFill>
                <a:latin typeface="Gabriola" pitchFamily="82" charset="0"/>
              </a:rPr>
              <a:t>RMSE – 19.02    MAE – 15.42</a:t>
            </a:r>
          </a:p>
          <a:p>
            <a:pPr algn="ctr"/>
            <a:endParaRPr lang="en-US" dirty="0">
              <a:solidFill>
                <a:srgbClr val="00B050"/>
              </a:solidFill>
              <a:latin typeface="Gabriola" pitchFamily="82" charset="0"/>
            </a:endParaRPr>
          </a:p>
        </p:txBody>
      </p:sp>
      <p:sp>
        <p:nvSpPr>
          <p:cNvPr id="30" name="Up Arrow Callout 29">
            <a:extLst>
              <a:ext uri="{FF2B5EF4-FFF2-40B4-BE49-F238E27FC236}">
                <a16:creationId xmlns:a16="http://schemas.microsoft.com/office/drawing/2014/main" id="{71505ADA-6DFE-0943-BC95-D2C71CAD871A}"/>
              </a:ext>
            </a:extLst>
          </p:cNvPr>
          <p:cNvSpPr/>
          <p:nvPr/>
        </p:nvSpPr>
        <p:spPr>
          <a:xfrm>
            <a:off x="4307764" y="3730761"/>
            <a:ext cx="3626072" cy="1272064"/>
          </a:xfrm>
          <a:prstGeom prst="upArrow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latin typeface="Gabriola" pitchFamily="82" charset="0"/>
            </a:endParaRPr>
          </a:p>
          <a:p>
            <a:pPr algn="ctr"/>
            <a:r>
              <a:rPr lang="en-US" dirty="0">
                <a:solidFill>
                  <a:srgbClr val="00B050"/>
                </a:solidFill>
                <a:latin typeface="Gabriola" pitchFamily="82" charset="0"/>
              </a:rPr>
              <a:t>XG Boosting</a:t>
            </a:r>
          </a:p>
          <a:p>
            <a:pPr algn="ctr"/>
            <a:r>
              <a:rPr lang="en-US" dirty="0">
                <a:solidFill>
                  <a:srgbClr val="00B050"/>
                </a:solidFill>
                <a:latin typeface="Gabriola" pitchFamily="82" charset="0"/>
              </a:rPr>
              <a:t>R-Squared – 0.76   </a:t>
            </a:r>
          </a:p>
          <a:p>
            <a:pPr algn="ctr"/>
            <a:r>
              <a:rPr lang="en-US" dirty="0">
                <a:solidFill>
                  <a:srgbClr val="00B050"/>
                </a:solidFill>
                <a:latin typeface="Gabriola" pitchFamily="82" charset="0"/>
              </a:rPr>
              <a:t>RMSE – 18.60    MAE – 15.15</a:t>
            </a:r>
          </a:p>
          <a:p>
            <a:pPr algn="ctr"/>
            <a:endParaRPr lang="en-US" dirty="0">
              <a:solidFill>
                <a:srgbClr val="00B050"/>
              </a:solidFill>
              <a:latin typeface="Gabriola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6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7" grpId="1"/>
      <p:bldP spid="21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 flipH="1">
            <a:off x="-3154" y="-14082"/>
            <a:ext cx="7566098" cy="51661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-3117" y="6508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latin typeface="Britannic Bold" pitchFamily="34" charset="0"/>
              </a:rPr>
              <a:t>DATA COLLECTION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87B89-15CA-2746-AE66-1457E91181C2}"/>
              </a:ext>
            </a:extLst>
          </p:cNvPr>
          <p:cNvSpPr txBox="1"/>
          <p:nvPr/>
        </p:nvSpPr>
        <p:spPr>
          <a:xfrm>
            <a:off x="828080" y="1249637"/>
            <a:ext cx="2480598" cy="3676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Gabriola" pitchFamily="82" charset="0"/>
              </a:rPr>
              <a:t>10,00,000 records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Gabriola" pitchFamily="82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Gabriola" pitchFamily="82" charset="0"/>
              </a:rPr>
              <a:t>Total of 8 columns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Gabriola" pitchFamily="82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IN" sz="2000" i="1" dirty="0">
                <a:latin typeface="Gabriola" pitchFamily="82" charset="0"/>
              </a:rPr>
              <a:t>‘</a:t>
            </a:r>
            <a:r>
              <a:rPr lang="en-IN" sz="2000" i="1" dirty="0" err="1">
                <a:latin typeface="Gabriola" pitchFamily="82" charset="0"/>
              </a:rPr>
              <a:t>yearsExperience</a:t>
            </a:r>
            <a:r>
              <a:rPr lang="en-IN" sz="2000" i="1" dirty="0">
                <a:latin typeface="Gabriola" pitchFamily="82" charset="0"/>
              </a:rPr>
              <a:t>’ </a:t>
            </a:r>
            <a:r>
              <a:rPr lang="en-IN" sz="2000" dirty="0">
                <a:latin typeface="Gabriola" pitchFamily="82" charset="0"/>
              </a:rPr>
              <a:t>and </a:t>
            </a:r>
            <a:r>
              <a:rPr lang="en-IN" sz="2000" i="1" dirty="0">
                <a:latin typeface="Gabriola" pitchFamily="82" charset="0"/>
              </a:rPr>
              <a:t>‘</a:t>
            </a:r>
            <a:r>
              <a:rPr lang="en-IN" sz="2000" i="1" dirty="0" err="1">
                <a:latin typeface="Gabriola" pitchFamily="82" charset="0"/>
              </a:rPr>
              <a:t>milesFromMetropolis</a:t>
            </a:r>
            <a:r>
              <a:rPr lang="en-IN" sz="2000" i="1" dirty="0">
                <a:latin typeface="Gabriola" pitchFamily="82" charset="0"/>
              </a:rPr>
              <a:t>’ </a:t>
            </a:r>
            <a:r>
              <a:rPr lang="en-IN" sz="2000" dirty="0">
                <a:latin typeface="Gabriola" pitchFamily="82" charset="0"/>
              </a:rPr>
              <a:t>are numerical.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Gabriola" pitchFamily="82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Gabriola" pitchFamily="82" charset="0"/>
              </a:rPr>
              <a:t>No null values existed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306494-94D3-A94D-8940-A71F97E6F78D}"/>
              </a:ext>
            </a:extLst>
          </p:cNvPr>
          <p:cNvSpPr txBox="1"/>
          <p:nvPr/>
        </p:nvSpPr>
        <p:spPr>
          <a:xfrm>
            <a:off x="828080" y="293251"/>
            <a:ext cx="4304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ysClr val="windowText" lastClr="000000"/>
                </a:solidFill>
                <a:latin typeface="Britannic Bold" pitchFamily="34" charset="0"/>
              </a:rPr>
              <a:t>Data Collection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03FF66E-6252-7A44-8937-308969DD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678" y="1212192"/>
            <a:ext cx="4032595" cy="371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/>
        </p:nvSpPr>
        <p:spPr>
          <a:xfrm flipH="1">
            <a:off x="3117" y="-4855"/>
            <a:ext cx="8092532" cy="516611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Britannic Bold" panose="020B0903060703020204" pitchFamily="34" charset="77"/>
            </a:endParaRPr>
          </a:p>
        </p:txBody>
      </p:sp>
      <p:sp>
        <p:nvSpPr>
          <p:cNvPr id="26" name="Rectangle 25"/>
          <p:cNvSpPr/>
          <p:nvPr/>
        </p:nvSpPr>
        <p:spPr>
          <a:xfrm flipH="1">
            <a:off x="8092532" y="-7932"/>
            <a:ext cx="526434" cy="51661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 flipH="1">
            <a:off x="8617566" y="-7931"/>
            <a:ext cx="526434" cy="51661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0" y="-24704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ALGORITHMS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91132" y="-11008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METHODOLOGY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17566" y="-11009"/>
            <a:ext cx="526434" cy="5166113"/>
          </a:xfrm>
          <a:prstGeom prst="rect">
            <a:avLst/>
          </a:prstGeom>
          <a:noFill/>
        </p:spPr>
        <p:txBody>
          <a:bodyPr vert="vert" wrap="square" rtlCol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itannic Bold" pitchFamily="34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461F4-DB37-1642-8AD8-7E9E6C54CEF7}"/>
              </a:ext>
            </a:extLst>
          </p:cNvPr>
          <p:cNvSpPr txBox="1"/>
          <p:nvPr/>
        </p:nvSpPr>
        <p:spPr>
          <a:xfrm>
            <a:off x="1753898" y="2384631"/>
            <a:ext cx="5151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77"/>
              </a:rPr>
              <a:t>Linear Regression</a:t>
            </a:r>
            <a:endParaRPr lang="en-US" dirty="0">
              <a:solidFill>
                <a:schemeClr val="bg1"/>
              </a:solidFill>
              <a:latin typeface="Britannic Bold" panose="020B0903060703020204" pitchFamily="34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71BF6B-FB24-1040-B2C5-214E0B09B6E0}"/>
              </a:ext>
            </a:extLst>
          </p:cNvPr>
          <p:cNvSpPr txBox="1"/>
          <p:nvPr/>
        </p:nvSpPr>
        <p:spPr>
          <a:xfrm>
            <a:off x="637983" y="3290229"/>
            <a:ext cx="7295566" cy="7217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Models a linear relationship between a dependent and one or more independent variables.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</p:txBody>
      </p:sp>
      <p:pic>
        <p:nvPicPr>
          <p:cNvPr id="30" name="Picture 16" descr="Breaking Down the Support Vector Machine (SVM) Algorithm | by Satyam Mishra  | Towards Data Science">
            <a:extLst>
              <a:ext uri="{FF2B5EF4-FFF2-40B4-BE49-F238E27FC236}">
                <a16:creationId xmlns:a16="http://schemas.microsoft.com/office/drawing/2014/main" id="{1248DEE2-143A-3B47-B878-6D212CDF8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r="2381"/>
          <a:stretch/>
        </p:blipFill>
        <p:spPr bwMode="auto">
          <a:xfrm>
            <a:off x="637983" y="681498"/>
            <a:ext cx="892800" cy="892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5E61A2C4-B7FE-7B42-97EC-29A97ED83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7" t="22700" r="505" b="3095"/>
          <a:stretch/>
        </p:blipFill>
        <p:spPr bwMode="auto">
          <a:xfrm>
            <a:off x="7040750" y="681498"/>
            <a:ext cx="892799" cy="892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AE4189F1-4637-804C-B5BB-0E9FAD1F60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5" t="19913" r="57088" b="2459"/>
          <a:stretch/>
        </p:blipFill>
        <p:spPr bwMode="auto">
          <a:xfrm>
            <a:off x="5492749" y="681498"/>
            <a:ext cx="1188001" cy="1188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Linear Regression using Python. Linear Regression is usually the first… |  by Animesh Agarwal | Towards Data Science">
            <a:extLst>
              <a:ext uri="{FF2B5EF4-FFF2-40B4-BE49-F238E27FC236}">
                <a16:creationId xmlns:a16="http://schemas.microsoft.com/office/drawing/2014/main" id="{A3C2B494-8E02-3B4D-97F9-290448897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3523276" y="681498"/>
            <a:ext cx="1612799" cy="1612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Random Forest vs Decision Tree | Which Is Right for You?">
            <a:extLst>
              <a:ext uri="{FF2B5EF4-FFF2-40B4-BE49-F238E27FC236}">
                <a16:creationId xmlns:a16="http://schemas.microsoft.com/office/drawing/2014/main" id="{23C0A7AD-07B9-F84A-A255-97C99A1FD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0" r="16130"/>
          <a:stretch/>
        </p:blipFill>
        <p:spPr bwMode="auto">
          <a:xfrm>
            <a:off x="1897071" y="681498"/>
            <a:ext cx="1187999" cy="1188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Up Arrow Callout 1">
            <a:extLst>
              <a:ext uri="{FF2B5EF4-FFF2-40B4-BE49-F238E27FC236}">
                <a16:creationId xmlns:a16="http://schemas.microsoft.com/office/drawing/2014/main" id="{57649231-987A-7D43-A2BF-C20044E24323}"/>
              </a:ext>
            </a:extLst>
          </p:cNvPr>
          <p:cNvSpPr/>
          <p:nvPr/>
        </p:nvSpPr>
        <p:spPr>
          <a:xfrm>
            <a:off x="634828" y="3730761"/>
            <a:ext cx="7295565" cy="1093211"/>
          </a:xfrm>
          <a:prstGeom prst="upArrow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Gabriola" pitchFamily="82" charset="0"/>
              </a:rPr>
              <a:t>R-Squared – 0.74	RMSE – 19.23	MAE – 15.61</a:t>
            </a:r>
          </a:p>
        </p:txBody>
      </p:sp>
    </p:spTree>
    <p:extLst>
      <p:ext uri="{BB962C8B-B14F-4D97-AF65-F5344CB8AC3E}">
        <p14:creationId xmlns:p14="http://schemas.microsoft.com/office/powerpoint/2010/main" val="4010712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7" grpId="0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</TotalTime>
  <Words>862</Words>
  <Application>Microsoft Macintosh PowerPoint</Application>
  <PresentationFormat>On-screen Show (16:9)</PresentationFormat>
  <Paragraphs>177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Brush Script MT</vt:lpstr>
      <vt:lpstr>Arial</vt:lpstr>
      <vt:lpstr>Britannic Bold</vt:lpstr>
      <vt:lpstr>Calibri</vt:lpstr>
      <vt:lpstr>Freehand521 BT</vt:lpstr>
      <vt:lpstr>Gabriola</vt:lpstr>
      <vt:lpstr>Office Theme</vt:lpstr>
      <vt:lpstr>Employee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SALARY PREDICTION</dc:title>
  <dc:creator>ismail - [2010]</dc:creator>
  <cp:lastModifiedBy>Microsoft Office User</cp:lastModifiedBy>
  <cp:revision>22</cp:revision>
  <dcterms:created xsi:type="dcterms:W3CDTF">2023-04-15T04:45:30Z</dcterms:created>
  <dcterms:modified xsi:type="dcterms:W3CDTF">2023-04-20T16:59:53Z</dcterms:modified>
</cp:coreProperties>
</file>